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9" r:id="rId6"/>
    <p:sldId id="262" r:id="rId7"/>
    <p:sldId id="270" r:id="rId8"/>
    <p:sldId id="264" r:id="rId9"/>
    <p:sldId id="271" r:id="rId10"/>
    <p:sldId id="266" r:id="rId11"/>
    <p:sldId id="272" r:id="rId12"/>
    <p:sldId id="273" r:id="rId13"/>
    <p:sldId id="268" r:id="rId14"/>
  </p:sldIdLst>
  <p:sldSz cx="12192000" cy="6858000"/>
  <p:notesSz cx="7053263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AB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>
        <p:scale>
          <a:sx n="86" d="100"/>
          <a:sy n="86" d="100"/>
        </p:scale>
        <p:origin x="-10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8C66A99-690A-4977-9288-991633ED8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236ED9B-B4CF-4FB6-9D8A-1400ACF204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9BB406B-528A-4E5A-B62E-563F78FB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8612-E241-49D1-A65C-C33CB6C572C6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D79CE26-0FED-4BE0-BA3D-262557D38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742594B-D67C-48DC-8D08-106FE8D5B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B557-2FB3-4346-B1A2-1EB44D2D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60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AE1665B-8B22-4055-889D-F897589D5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7E96CE1-A082-4A4E-BB81-D5C2677C89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3BFCA7C-D7E4-4FA8-9CDB-D63E009C5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8612-E241-49D1-A65C-C33CB6C572C6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E44A8BD-4F03-4C4A-8608-E95CBD761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3894A3D-FBF7-463A-BEA3-79F3557C2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B557-2FB3-4346-B1A2-1EB44D2D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883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546144F-5599-496E-803A-65C051303A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ECEAC77-BE37-4308-873B-68771D5E2B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6C6A5BE-B6E4-46BB-A0CC-36E29D937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8612-E241-49D1-A65C-C33CB6C572C6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4E5A471-2C54-49E7-BE76-308704747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6BD8A3E-147A-44B8-A0E8-89D425DC9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B557-2FB3-4346-B1A2-1EB44D2D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149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BB1183F-DE3A-4711-A5C8-CAEC3CCD1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2EBF5CF-27A6-46A5-8130-CF191C9493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03C117B-371A-4E33-B87E-EAF594727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8612-E241-49D1-A65C-C33CB6C572C6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6718480-5799-4B77-83A0-1EDD5E149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8B05CB0-3D0C-4A18-A09A-CF41536BF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B557-2FB3-4346-B1A2-1EB44D2D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15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456DDA9-A8D7-4406-992F-AB2D082A3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5552CEA-640E-42D5-8333-B2E5A5408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AA50523-12CE-4DDB-A732-4C220CF53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8612-E241-49D1-A65C-C33CB6C572C6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AA3D81D-D402-4DC5-8B97-F05EF1B02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0A3452B-7D17-4B1E-835E-F043F37C8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B557-2FB3-4346-B1A2-1EB44D2D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48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C67C9B-B644-4EF8-89F1-E7808B76E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338EF34-19A4-40DB-8AF3-87CAD0114C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985BEE1-BB2A-4906-8FB9-AEC1300E68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045E764-66EF-415C-967D-AA45DF3C3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8612-E241-49D1-A65C-C33CB6C572C6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AF6FA26-93B4-4D0B-A0F8-ADC30B1BB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859148A-B4BA-44D5-B605-33C02F04B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B557-2FB3-4346-B1A2-1EB44D2D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2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7E392AD-ADD5-4DC5-B7BF-3BA5D7D51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2290B8A-CA0E-4DDC-ACC7-E217F2F948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46A8BE7-9D8D-4DEE-89FD-973C1C58CF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D910CAC-A430-423E-B654-3C533C71A4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1C6C20C-B1E8-40EF-8424-75F8B7339F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0605B66B-1FAD-4BB7-8026-CFCF484F5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8612-E241-49D1-A65C-C33CB6C572C6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18913782-2481-4CDF-988C-DC3D2393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77AB3BDD-FD16-4B1D-9901-F95B5762B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B557-2FB3-4346-B1A2-1EB44D2D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50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7648983-F5EC-453B-94EE-ED1C5582B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B183D73-9229-4CDE-B089-C1DCF67D4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8612-E241-49D1-A65C-C33CB6C572C6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514686A-D00F-4A5D-B93F-AA059A0BE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AE6D174-9203-4607-86D6-6125B495E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B557-2FB3-4346-B1A2-1EB44D2D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291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CC24BB8-0F4E-4A53-9387-566DC433F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8612-E241-49D1-A65C-C33CB6C572C6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A5F6F1B7-2D05-4881-80E3-63CFC7F38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80F8C83-7C33-475E-BAC1-994618D7A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B557-2FB3-4346-B1A2-1EB44D2D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001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E90712-ACE7-47A2-9368-5D870B0CF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6F847CC-802A-460D-BE26-08B70760A3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2066017-0CC2-4847-A1E7-AED3EF16B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FA5FC8D-EDBD-40E5-B58C-1C41EE733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8612-E241-49D1-A65C-C33CB6C572C6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ACA9BD8-7ADD-4B11-B877-D26F7A412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444867C-22DE-4E4F-A8D9-1E469D61B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B557-2FB3-4346-B1A2-1EB44D2D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31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E5DE26B-4F9B-4D39-96F2-3129A76B6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95FEE712-DBCE-4EC6-9BAB-132775B46D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755985C-0197-4F61-A7AC-4B41CC5B6F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48DBB8A-2396-44E3-B1CC-DBA98C1C5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98612-E241-49D1-A65C-C33CB6C572C6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8AEA319-ADD6-4E79-813C-3D739D12D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DFE57C4-87DA-43D0-B826-4E095F925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B557-2FB3-4346-B1A2-1EB44D2D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331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4CF007B-A35C-49C1-AC1C-F009A6540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10C8B07-7362-4A82-9C96-4B0201EB3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3418594-A4E5-492E-B04F-37B12977FF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98612-E241-49D1-A65C-C33CB6C572C6}" type="datetimeFigureOut">
              <a:rPr lang="en-US" smtClean="0"/>
              <a:t>2/10/2022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EE38354-BD47-40EF-ACF2-C7288C6A68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E1D55F0-8D1B-4A07-88F6-598599C765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FB557-2FB3-4346-B1A2-1EB44D2D2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08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rmihelich@ramscm.com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623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="" xmlns:a16="http://schemas.microsoft.com/office/drawing/2014/main" id="{F6773A94-5B9F-4EEB-8B4C-C951C538DF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963694"/>
            <a:ext cx="10972800" cy="1143000"/>
          </a:xfrm>
        </p:spPr>
        <p:txBody>
          <a:bodyPr/>
          <a:lstStyle/>
          <a:p>
            <a:pPr algn="ctr"/>
            <a:r>
              <a:rPr lang="en-US" altLang="en-US" dirty="0"/>
              <a:t>How to Respond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="" xmlns:a16="http://schemas.microsoft.com/office/drawing/2014/main" id="{1097D576-4059-48A1-9A2D-527D966552AF}"/>
              </a:ext>
            </a:extLst>
          </p:cNvPr>
          <p:cNvSpPr txBox="1">
            <a:spLocks noChangeArrowheads="1"/>
          </p:cNvSpPr>
          <p:nvPr/>
        </p:nvSpPr>
        <p:spPr>
          <a:xfrm>
            <a:off x="709083" y="2166414"/>
            <a:ext cx="5386917" cy="639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en-US" u="sng"/>
              <a:t>Economics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="" xmlns:a16="http://schemas.microsoft.com/office/drawing/2014/main" id="{67C67765-4705-4534-B08D-A1B718A15A5F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2925616"/>
            <a:ext cx="5386917" cy="39512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Forecast Demand</a:t>
            </a:r>
          </a:p>
          <a:p>
            <a:pPr lvl="1"/>
            <a:r>
              <a:rPr lang="en-US" altLang="en-US" dirty="0"/>
              <a:t>Pipeline </a:t>
            </a:r>
            <a:r>
              <a:rPr lang="en-US" altLang="en-US" dirty="0" err="1"/>
              <a:t>Mgmt</a:t>
            </a:r>
            <a:endParaRPr lang="en-US" altLang="en-US" dirty="0"/>
          </a:p>
        </p:txBody>
      </p:sp>
      <p:sp>
        <p:nvSpPr>
          <p:cNvPr id="11" name="Text Placeholder 6">
            <a:extLst>
              <a:ext uri="{FF2B5EF4-FFF2-40B4-BE49-F238E27FC236}">
                <a16:creationId xmlns="" xmlns:a16="http://schemas.microsoft.com/office/drawing/2014/main" id="{07E8ED26-AC29-4C8C-B637-6FD989360C53}"/>
              </a:ext>
            </a:extLst>
          </p:cNvPr>
          <p:cNvSpPr txBox="1">
            <a:spLocks noChangeArrowheads="1"/>
          </p:cNvSpPr>
          <p:nvPr/>
        </p:nvSpPr>
        <p:spPr>
          <a:xfrm>
            <a:off x="6193367" y="2166414"/>
            <a:ext cx="5389033" cy="639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en-US" u="sng"/>
              <a:t>MISys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="" xmlns:a16="http://schemas.microsoft.com/office/drawing/2014/main" id="{8A8DEC07-198A-4AAA-9D54-6B929FB12C74}"/>
              </a:ext>
            </a:extLst>
          </p:cNvPr>
          <p:cNvSpPr txBox="1">
            <a:spLocks noChangeArrowheads="1"/>
          </p:cNvSpPr>
          <p:nvPr/>
        </p:nvSpPr>
        <p:spPr>
          <a:xfrm>
            <a:off x="6193368" y="2925616"/>
            <a:ext cx="5389033" cy="39512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MPS</a:t>
            </a:r>
          </a:p>
          <a:p>
            <a:pPr lvl="1"/>
            <a:r>
              <a:rPr lang="en-US" altLang="en-US" dirty="0"/>
              <a:t>Process Batch</a:t>
            </a:r>
          </a:p>
          <a:p>
            <a:pPr lvl="1"/>
            <a:r>
              <a:rPr lang="en-US" altLang="en-US" dirty="0"/>
              <a:t>Demand Forecast</a:t>
            </a:r>
          </a:p>
          <a:p>
            <a:pPr lvl="1"/>
            <a:endParaRPr lang="en-US" altLang="en-US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="" xmlns:a16="http://schemas.microsoft.com/office/drawing/2014/main" id="{D08678AA-FABE-4146-8C3C-3389B18E3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81750"/>
            <a:ext cx="38608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©2020 RAM Supply Chain, LLC</a:t>
            </a:r>
          </a:p>
        </p:txBody>
      </p:sp>
    </p:spTree>
    <p:extLst>
      <p:ext uri="{BB962C8B-B14F-4D97-AF65-F5344CB8AC3E}">
        <p14:creationId xmlns:p14="http://schemas.microsoft.com/office/powerpoint/2010/main" val="151583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375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deal with Chip shortages in the electronic industry?</a:t>
            </a:r>
          </a:p>
          <a:p>
            <a:pPr lvl="2">
              <a:buFont typeface="Calibri" panose="020F0502020204030204" pitchFamily="34" charset="0"/>
              <a:buChar char="⁻"/>
            </a:pPr>
            <a:r>
              <a:rPr lang="en-US" dirty="0" smtClean="0"/>
              <a:t>Doug Boehm – </a:t>
            </a:r>
            <a:r>
              <a:rPr lang="en-US" dirty="0" err="1" smtClean="0"/>
              <a:t>Senix</a:t>
            </a:r>
            <a:r>
              <a:rPr lang="en-US" dirty="0" smtClean="0"/>
              <a:t> Corporation</a:t>
            </a:r>
          </a:p>
          <a:p>
            <a:pPr lvl="2">
              <a:buFont typeface="Calibri" panose="020F0502020204030204" pitchFamily="34" charset="0"/>
              <a:buChar char="⁻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Answer: Supplier Relationship Management (SRM)</a:t>
            </a:r>
          </a:p>
          <a:p>
            <a:r>
              <a:rPr lang="en-US" dirty="0" smtClean="0"/>
              <a:t>Develop long-term partnership with key suppliers by sharing MRP in time-phased horizons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dirty="0" smtClean="0"/>
              <a:t>Firm Commit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dirty="0" smtClean="0"/>
              <a:t>Material Commit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dirty="0" smtClean="0"/>
              <a:t>Forecast (Information Only)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dirty="0" smtClean="0"/>
              <a:t>Delivery Schedules (Weekly/Daily)</a:t>
            </a:r>
          </a:p>
        </p:txBody>
      </p:sp>
    </p:spTree>
    <p:extLst>
      <p:ext uri="{BB962C8B-B14F-4D97-AF65-F5344CB8AC3E}">
        <p14:creationId xmlns:p14="http://schemas.microsoft.com/office/powerpoint/2010/main" val="381937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7">
            <a:extLst>
              <a:ext uri="{FF2B5EF4-FFF2-40B4-BE49-F238E27FC236}">
                <a16:creationId xmlns="" xmlns:a16="http://schemas.microsoft.com/office/drawing/2014/main" id="{BC7306A4-615C-408E-AD10-ABAD8E719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4085" y="1702468"/>
            <a:ext cx="77346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 err="1"/>
              <a:t>MISys</a:t>
            </a:r>
            <a:r>
              <a:rPr lang="en-US" altLang="en-US" dirty="0"/>
              <a:t> Support: </a:t>
            </a:r>
            <a:r>
              <a:rPr lang="en-US" altLang="en-US" dirty="0">
                <a:solidFill>
                  <a:srgbClr val="5BABDA"/>
                </a:solidFill>
              </a:rPr>
              <a:t>misysinc.com/helpdesk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 err="1"/>
              <a:t>MISys</a:t>
            </a:r>
            <a:r>
              <a:rPr lang="en-US" altLang="en-US" dirty="0"/>
              <a:t> Live Ask &amp; Answer: </a:t>
            </a:r>
            <a:r>
              <a:rPr lang="en-US" altLang="en-US" dirty="0">
                <a:solidFill>
                  <a:srgbClr val="5BABDA"/>
                </a:solidFill>
              </a:rPr>
              <a:t>misysinc.com/UGM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BA224A5D-501C-4E2D-BE25-4C57E031CE27}"/>
              </a:ext>
            </a:extLst>
          </p:cNvPr>
          <p:cNvSpPr txBox="1"/>
          <p:nvPr/>
        </p:nvSpPr>
        <p:spPr>
          <a:xfrm>
            <a:off x="2374085" y="3087149"/>
            <a:ext cx="7298423" cy="32624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CONTACT</a:t>
            </a:r>
          </a:p>
          <a:p>
            <a:pPr algn="ctr"/>
            <a:r>
              <a:rPr lang="en-US" sz="2800" b="1" i="0" dirty="0">
                <a:solidFill>
                  <a:srgbClr val="747474"/>
                </a:solidFill>
                <a:effectLst/>
                <a:latin typeface="Open Sans" panose="020B0606030504020204" pitchFamily="34" charset="0"/>
              </a:rPr>
              <a:t>RAM Supply Chain</a:t>
            </a:r>
          </a:p>
          <a:p>
            <a:pPr algn="ctr"/>
            <a:r>
              <a:rPr lang="en-US" sz="2800" b="0" i="0" dirty="0">
                <a:solidFill>
                  <a:srgbClr val="747474"/>
                </a:solidFill>
                <a:effectLst/>
                <a:latin typeface="Open Sans" panose="020B0606030504020204" pitchFamily="34" charset="0"/>
              </a:rPr>
              <a:t>Rich </a:t>
            </a:r>
            <a:r>
              <a:rPr lang="en-US" sz="2800" b="0" i="0" dirty="0" err="1">
                <a:solidFill>
                  <a:srgbClr val="747474"/>
                </a:solidFill>
                <a:effectLst/>
                <a:latin typeface="Open Sans" panose="020B0606030504020204" pitchFamily="34" charset="0"/>
              </a:rPr>
              <a:t>Mihelich</a:t>
            </a:r>
            <a:r>
              <a:rPr lang="en-US" sz="2800" b="0" i="0" dirty="0">
                <a:solidFill>
                  <a:srgbClr val="747474"/>
                </a:solidFill>
                <a:effectLst/>
                <a:latin typeface="Open Sans" panose="020B0606030504020204" pitchFamily="34" charset="0"/>
              </a:rPr>
              <a:t>, Managing Partner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b="0" i="0" dirty="0">
                <a:solidFill>
                  <a:srgbClr val="747474"/>
                </a:solidFill>
                <a:effectLst/>
                <a:latin typeface="Open Sans" panose="020B0606030504020204" pitchFamily="34" charset="0"/>
              </a:rPr>
              <a:t>Phone (440) 248-0018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b="0" i="0" u="none" strike="noStrike" dirty="0">
                <a:effectLst/>
                <a:latin typeface="Open Sans" panose="020B0606030504020204" pitchFamily="34" charset="0"/>
                <a:hlinkClick r:id="rId3"/>
              </a:rPr>
              <a:t>rmihelich@ramscm.com</a:t>
            </a:r>
            <a:endParaRPr lang="en-US" sz="2800" b="0" i="0" u="none" strike="noStrike" dirty="0">
              <a:effectLst/>
              <a:latin typeface="Open Sans" panose="020B0606030504020204" pitchFamily="34" charset="0"/>
            </a:endParaRPr>
          </a:p>
          <a:p>
            <a:pPr algn="ctr"/>
            <a:endParaRPr lang="en-US" sz="2800" dirty="0">
              <a:latin typeface="Open Sans" panose="020B0606030504020204" pitchFamily="34" charset="0"/>
            </a:endParaRPr>
          </a:p>
          <a:p>
            <a:pPr algn="ctr"/>
            <a:r>
              <a:rPr lang="en-US" sz="2800" b="0" i="0" u="none" strike="noStrike" dirty="0">
                <a:effectLst/>
                <a:latin typeface="Open Sans" panose="020B0606030504020204" pitchFamily="34" charset="0"/>
                <a:hlinkClick r:id="rId3"/>
              </a:rPr>
              <a:t>ramscm.com</a:t>
            </a:r>
            <a:endParaRPr lang="en-US" sz="2800" b="0" i="0" u="none" strike="noStrike" dirty="0">
              <a:effectLst/>
              <a:latin typeface="Open Sans" panose="020B0606030504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46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3">
            <a:extLst>
              <a:ext uri="{FF2B5EF4-FFF2-40B4-BE49-F238E27FC236}">
                <a16:creationId xmlns="" xmlns:a16="http://schemas.microsoft.com/office/drawing/2014/main" id="{0DCE0A49-E743-4D2E-9D34-541A4D4EB7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990600"/>
            <a:ext cx="10972800" cy="762000"/>
          </a:xfrm>
        </p:spPr>
        <p:txBody>
          <a:bodyPr/>
          <a:lstStyle/>
          <a:p>
            <a:pPr algn="ctr"/>
            <a:r>
              <a:rPr lang="en-US" altLang="en-US" dirty="0">
                <a:solidFill>
                  <a:schemeClr val="tx1"/>
                </a:solidFill>
              </a:rPr>
              <a:t>Supply Chain Disruptions</a:t>
            </a:r>
            <a:endParaRPr lang="en-US" altLang="en-US" dirty="0"/>
          </a:p>
        </p:txBody>
      </p:sp>
      <p:sp>
        <p:nvSpPr>
          <p:cNvPr id="86" name="Content Placeholder 4">
            <a:extLst>
              <a:ext uri="{FF2B5EF4-FFF2-40B4-BE49-F238E27FC236}">
                <a16:creationId xmlns="" xmlns:a16="http://schemas.microsoft.com/office/drawing/2014/main" id="{726A34B7-121A-4BE7-9198-3ADE7A0684DB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609600" y="1874838"/>
            <a:ext cx="5384800" cy="4525962"/>
          </a:xfrm>
        </p:spPr>
        <p:txBody>
          <a:bodyPr/>
          <a:lstStyle/>
          <a:p>
            <a:r>
              <a:rPr lang="en-US" altLang="en-US" dirty="0"/>
              <a:t>Product Availability</a:t>
            </a:r>
          </a:p>
          <a:p>
            <a:r>
              <a:rPr lang="en-US" altLang="en-US" dirty="0"/>
              <a:t>Lead Time Increases</a:t>
            </a:r>
          </a:p>
          <a:p>
            <a:r>
              <a:rPr lang="en-US" altLang="en-US" dirty="0"/>
              <a:t>Price Increases</a:t>
            </a:r>
          </a:p>
          <a:p>
            <a:r>
              <a:rPr lang="en-US" altLang="en-US" dirty="0"/>
              <a:t>Quality Standards</a:t>
            </a:r>
          </a:p>
          <a:p>
            <a:r>
              <a:rPr lang="en-US" altLang="en-US" dirty="0"/>
              <a:t>Cash Constraints</a:t>
            </a:r>
          </a:p>
          <a:p>
            <a:r>
              <a:rPr lang="en-US" altLang="en-US" dirty="0"/>
              <a:t>Forecast Demand</a:t>
            </a:r>
          </a:p>
        </p:txBody>
      </p:sp>
      <p:sp>
        <p:nvSpPr>
          <p:cNvPr id="87" name="Footer Placeholder 1">
            <a:extLst>
              <a:ext uri="{FF2B5EF4-FFF2-40B4-BE49-F238E27FC236}">
                <a16:creationId xmlns="" xmlns:a16="http://schemas.microsoft.com/office/drawing/2014/main" id="{444AC3B1-BDE0-48BC-8250-8CFA7531A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81750"/>
            <a:ext cx="38608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©2022 RAM Supply Chain, LLC</a:t>
            </a:r>
          </a:p>
        </p:txBody>
      </p:sp>
    </p:spTree>
    <p:extLst>
      <p:ext uri="{BB962C8B-B14F-4D97-AF65-F5344CB8AC3E}">
        <p14:creationId xmlns:p14="http://schemas.microsoft.com/office/powerpoint/2010/main" val="309795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>
            <a:extLst>
              <a:ext uri="{FF2B5EF4-FFF2-40B4-BE49-F238E27FC236}">
                <a16:creationId xmlns="" xmlns:a16="http://schemas.microsoft.com/office/drawing/2014/main" id="{578A4C72-2D3B-490A-9CE1-2D9FBCFA3E62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838200" y="2314575"/>
            <a:ext cx="10515600" cy="423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CUSTOMERS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ABF9A93-A05B-48E9-927B-14DAB3616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81750"/>
            <a:ext cx="38608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©2022 RAM Supply Chain, LLC</a:t>
            </a: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4F5B48FE-2D2B-43FB-91D1-3BF9EF4D13D4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12192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dirty="0"/>
              <a:t>Order Fulfillment Strategies</a:t>
            </a:r>
          </a:p>
        </p:txBody>
      </p:sp>
      <p:sp>
        <p:nvSpPr>
          <p:cNvPr id="7" name="TextBox 4">
            <a:extLst>
              <a:ext uri="{FF2B5EF4-FFF2-40B4-BE49-F238E27FC236}">
                <a16:creationId xmlns="" xmlns:a16="http://schemas.microsoft.com/office/drawing/2014/main" id="{02C04236-BCED-4CFA-BAC6-6EDBFF4351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0289" y="5726114"/>
            <a:ext cx="24971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SUPPLIERS</a:t>
            </a:r>
          </a:p>
        </p:txBody>
      </p:sp>
      <p:sp>
        <p:nvSpPr>
          <p:cNvPr id="9" name="TextBox 6">
            <a:extLst>
              <a:ext uri="{FF2B5EF4-FFF2-40B4-BE49-F238E27FC236}">
                <a16:creationId xmlns="" xmlns:a16="http://schemas.microsoft.com/office/drawing/2014/main" id="{9C57D197-D481-4A6D-8AD5-31684337F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0688" y="4268788"/>
            <a:ext cx="10160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/>
              <a:t>Raw Material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/>
              <a:t>(SKUs)</a:t>
            </a:r>
          </a:p>
        </p:txBody>
      </p:sp>
      <p:sp>
        <p:nvSpPr>
          <p:cNvPr id="10" name="TextBox 12">
            <a:extLst>
              <a:ext uri="{FF2B5EF4-FFF2-40B4-BE49-F238E27FC236}">
                <a16:creationId xmlns="" xmlns:a16="http://schemas.microsoft.com/office/drawing/2014/main" id="{020BAE20-C32E-4EF0-95AC-BC21DD33F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3700" y="2967038"/>
            <a:ext cx="12382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/>
              <a:t>Finished Goods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dirty="0"/>
              <a:t>(SKUs)</a:t>
            </a:r>
          </a:p>
        </p:txBody>
      </p:sp>
      <p:sp>
        <p:nvSpPr>
          <p:cNvPr id="11" name="TextBox 13">
            <a:extLst>
              <a:ext uri="{FF2B5EF4-FFF2-40B4-BE49-F238E27FC236}">
                <a16:creationId xmlns="" xmlns:a16="http://schemas.microsoft.com/office/drawing/2014/main" id="{8DE3EC4F-87DD-4877-8108-F483D910A3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4188" y="3602039"/>
            <a:ext cx="10160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/>
              <a:t>WIP (LT)</a:t>
            </a:r>
          </a:p>
        </p:txBody>
      </p:sp>
      <p:sp>
        <p:nvSpPr>
          <p:cNvPr id="12" name="AutoShape 8">
            <a:extLst>
              <a:ext uri="{FF2B5EF4-FFF2-40B4-BE49-F238E27FC236}">
                <a16:creationId xmlns="" xmlns:a16="http://schemas.microsoft.com/office/drawing/2014/main" id="{83439628-2BE7-4A82-9112-04CDC9465269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2706689" y="2914650"/>
            <a:ext cx="7793037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9">
            <a:extLst>
              <a:ext uri="{FF2B5EF4-FFF2-40B4-BE49-F238E27FC236}">
                <a16:creationId xmlns="" xmlns:a16="http://schemas.microsoft.com/office/drawing/2014/main" id="{F56401B2-2B84-4F21-86D4-493A4F8B92C3}"/>
              </a:ext>
            </a:extLst>
          </p:cNvPr>
          <p:cNvSpPr>
            <a:spLocks noChangeShapeType="1"/>
          </p:cNvSpPr>
          <p:nvPr/>
        </p:nvSpPr>
        <p:spPr bwMode="auto">
          <a:xfrm>
            <a:off x="9923463" y="3646489"/>
            <a:ext cx="0" cy="725487"/>
          </a:xfrm>
          <a:prstGeom prst="line">
            <a:avLst/>
          </a:prstGeom>
          <a:noFill/>
          <a:ln w="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0">
            <a:extLst>
              <a:ext uri="{FF2B5EF4-FFF2-40B4-BE49-F238E27FC236}">
                <a16:creationId xmlns="" xmlns:a16="http://schemas.microsoft.com/office/drawing/2014/main" id="{9C702328-8DFA-40F7-9636-C36686F9DB1E}"/>
              </a:ext>
            </a:extLst>
          </p:cNvPr>
          <p:cNvSpPr>
            <a:spLocks/>
          </p:cNvSpPr>
          <p:nvPr/>
        </p:nvSpPr>
        <p:spPr bwMode="auto">
          <a:xfrm>
            <a:off x="9882188" y="4330700"/>
            <a:ext cx="82550" cy="0"/>
          </a:xfrm>
          <a:custGeom>
            <a:avLst/>
            <a:gdLst>
              <a:gd name="T0" fmla="*/ 2147483646 w 28"/>
              <a:gd name="T1" fmla="*/ 0 w 28"/>
              <a:gd name="T2" fmla="*/ 2147483646 w 28"/>
              <a:gd name="T3" fmla="*/ 0 60000 65536"/>
              <a:gd name="T4" fmla="*/ 0 60000 65536"/>
              <a:gd name="T5" fmla="*/ 0 60000 65536"/>
              <a:gd name="T6" fmla="*/ 0 w 28"/>
              <a:gd name="T7" fmla="*/ 28 w 28"/>
            </a:gdLst>
            <a:ahLst/>
            <a:cxnLst>
              <a:cxn ang="T3">
                <a:pos x="T0" y="0"/>
              </a:cxn>
              <a:cxn ang="T4">
                <a:pos x="T1" y="0"/>
              </a:cxn>
              <a:cxn ang="T5">
                <a:pos x="T2" y="0"/>
              </a:cxn>
            </a:cxnLst>
            <a:rect l="T6" t="0" r="T7" b="0"/>
            <a:pathLst>
              <a:path w="28">
                <a:moveTo>
                  <a:pt x="28" y="0"/>
                </a:moveTo>
                <a:lnTo>
                  <a:pt x="0" y="0"/>
                </a:lnTo>
                <a:lnTo>
                  <a:pt x="28" y="0"/>
                </a:lnTo>
              </a:path>
            </a:pathLst>
          </a:custGeom>
          <a:noFill/>
          <a:ln w="0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1">
            <a:extLst>
              <a:ext uri="{FF2B5EF4-FFF2-40B4-BE49-F238E27FC236}">
                <a16:creationId xmlns="" xmlns:a16="http://schemas.microsoft.com/office/drawing/2014/main" id="{A395BF1A-31C7-4EC7-AE6B-D60FAF873157}"/>
              </a:ext>
            </a:extLst>
          </p:cNvPr>
          <p:cNvSpPr>
            <a:spLocks/>
          </p:cNvSpPr>
          <p:nvPr/>
        </p:nvSpPr>
        <p:spPr bwMode="auto">
          <a:xfrm>
            <a:off x="2741613" y="3082925"/>
            <a:ext cx="1357312" cy="1358900"/>
          </a:xfrm>
          <a:custGeom>
            <a:avLst/>
            <a:gdLst>
              <a:gd name="T0" fmla="*/ 2147483646 w 855"/>
              <a:gd name="T1" fmla="*/ 0 h 856"/>
              <a:gd name="T2" fmla="*/ 2147483646 w 855"/>
              <a:gd name="T3" fmla="*/ 2147483646 h 856"/>
              <a:gd name="T4" fmla="*/ 0 w 855"/>
              <a:gd name="T5" fmla="*/ 2147483646 h 856"/>
              <a:gd name="T6" fmla="*/ 2147483646 w 855"/>
              <a:gd name="T7" fmla="*/ 0 h 856"/>
              <a:gd name="T8" fmla="*/ 0 60000 65536"/>
              <a:gd name="T9" fmla="*/ 0 60000 65536"/>
              <a:gd name="T10" fmla="*/ 0 60000 65536"/>
              <a:gd name="T11" fmla="*/ 0 60000 65536"/>
              <a:gd name="T12" fmla="*/ 0 w 855"/>
              <a:gd name="T13" fmla="*/ 0 h 856"/>
              <a:gd name="T14" fmla="*/ 855 w 855"/>
              <a:gd name="T15" fmla="*/ 856 h 8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55" h="856">
                <a:moveTo>
                  <a:pt x="427" y="0"/>
                </a:moveTo>
                <a:lnTo>
                  <a:pt x="855" y="856"/>
                </a:lnTo>
                <a:lnTo>
                  <a:pt x="0" y="856"/>
                </a:lnTo>
                <a:lnTo>
                  <a:pt x="427" y="0"/>
                </a:lnTo>
                <a:close/>
              </a:path>
            </a:pathLst>
          </a:custGeom>
          <a:solidFill>
            <a:srgbClr val="FFFFFF"/>
          </a:solidFill>
          <a:ln w="26988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Freeform 12">
            <a:extLst>
              <a:ext uri="{FF2B5EF4-FFF2-40B4-BE49-F238E27FC236}">
                <a16:creationId xmlns="" xmlns:a16="http://schemas.microsoft.com/office/drawing/2014/main" id="{9F265025-D74D-4707-82D1-EFFD4A7622CB}"/>
              </a:ext>
            </a:extLst>
          </p:cNvPr>
          <p:cNvSpPr>
            <a:spLocks/>
          </p:cNvSpPr>
          <p:nvPr/>
        </p:nvSpPr>
        <p:spPr bwMode="auto">
          <a:xfrm>
            <a:off x="4886325" y="3082925"/>
            <a:ext cx="1258888" cy="1258888"/>
          </a:xfrm>
          <a:custGeom>
            <a:avLst/>
            <a:gdLst>
              <a:gd name="T0" fmla="*/ 0 w 793"/>
              <a:gd name="T1" fmla="*/ 0 h 793"/>
              <a:gd name="T2" fmla="*/ 2147483646 w 793"/>
              <a:gd name="T3" fmla="*/ 0 h 793"/>
              <a:gd name="T4" fmla="*/ 2147483646 w 793"/>
              <a:gd name="T5" fmla="*/ 2147483646 h 793"/>
              <a:gd name="T6" fmla="*/ 0 w 793"/>
              <a:gd name="T7" fmla="*/ 0 h 793"/>
              <a:gd name="T8" fmla="*/ 0 60000 65536"/>
              <a:gd name="T9" fmla="*/ 0 60000 65536"/>
              <a:gd name="T10" fmla="*/ 0 60000 65536"/>
              <a:gd name="T11" fmla="*/ 0 60000 65536"/>
              <a:gd name="T12" fmla="*/ 0 w 793"/>
              <a:gd name="T13" fmla="*/ 0 h 793"/>
              <a:gd name="T14" fmla="*/ 793 w 793"/>
              <a:gd name="T15" fmla="*/ 793 h 79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93" h="793">
                <a:moveTo>
                  <a:pt x="0" y="0"/>
                </a:moveTo>
                <a:lnTo>
                  <a:pt x="793" y="0"/>
                </a:lnTo>
                <a:lnTo>
                  <a:pt x="399" y="79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26988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Freeform 13">
            <a:extLst>
              <a:ext uri="{FF2B5EF4-FFF2-40B4-BE49-F238E27FC236}">
                <a16:creationId xmlns="" xmlns:a16="http://schemas.microsoft.com/office/drawing/2014/main" id="{4BF8FA7F-8945-44A7-AD19-092691D538B7}"/>
              </a:ext>
            </a:extLst>
          </p:cNvPr>
          <p:cNvSpPr>
            <a:spLocks/>
          </p:cNvSpPr>
          <p:nvPr/>
        </p:nvSpPr>
        <p:spPr bwMode="auto">
          <a:xfrm>
            <a:off x="7296151" y="2949576"/>
            <a:ext cx="696913" cy="696913"/>
          </a:xfrm>
          <a:custGeom>
            <a:avLst/>
            <a:gdLst>
              <a:gd name="T0" fmla="*/ 0 w 439"/>
              <a:gd name="T1" fmla="*/ 0 h 439"/>
              <a:gd name="T2" fmla="*/ 2147483646 w 439"/>
              <a:gd name="T3" fmla="*/ 0 h 439"/>
              <a:gd name="T4" fmla="*/ 2147483646 w 439"/>
              <a:gd name="T5" fmla="*/ 2147483646 h 439"/>
              <a:gd name="T6" fmla="*/ 0 w 439"/>
              <a:gd name="T7" fmla="*/ 0 h 439"/>
              <a:gd name="T8" fmla="*/ 0 60000 65536"/>
              <a:gd name="T9" fmla="*/ 0 60000 65536"/>
              <a:gd name="T10" fmla="*/ 0 60000 65536"/>
              <a:gd name="T11" fmla="*/ 0 60000 65536"/>
              <a:gd name="T12" fmla="*/ 0 w 439"/>
              <a:gd name="T13" fmla="*/ 0 h 439"/>
              <a:gd name="T14" fmla="*/ 439 w 439"/>
              <a:gd name="T15" fmla="*/ 439 h 4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9" h="439">
                <a:moveTo>
                  <a:pt x="0" y="0"/>
                </a:moveTo>
                <a:lnTo>
                  <a:pt x="439" y="0"/>
                </a:lnTo>
                <a:lnTo>
                  <a:pt x="221" y="43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26988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Freeform 14">
            <a:extLst>
              <a:ext uri="{FF2B5EF4-FFF2-40B4-BE49-F238E27FC236}">
                <a16:creationId xmlns="" xmlns:a16="http://schemas.microsoft.com/office/drawing/2014/main" id="{442F43C6-78BE-4EF5-B755-D832D7A297AD}"/>
              </a:ext>
            </a:extLst>
          </p:cNvPr>
          <p:cNvSpPr>
            <a:spLocks/>
          </p:cNvSpPr>
          <p:nvPr/>
        </p:nvSpPr>
        <p:spPr bwMode="auto">
          <a:xfrm>
            <a:off x="7296151" y="3646489"/>
            <a:ext cx="696913" cy="695325"/>
          </a:xfrm>
          <a:custGeom>
            <a:avLst/>
            <a:gdLst>
              <a:gd name="T0" fmla="*/ 2147483646 w 439"/>
              <a:gd name="T1" fmla="*/ 0 h 438"/>
              <a:gd name="T2" fmla="*/ 2147483646 w 439"/>
              <a:gd name="T3" fmla="*/ 2147483646 h 438"/>
              <a:gd name="T4" fmla="*/ 0 w 439"/>
              <a:gd name="T5" fmla="*/ 2147483646 h 438"/>
              <a:gd name="T6" fmla="*/ 2147483646 w 439"/>
              <a:gd name="T7" fmla="*/ 0 h 438"/>
              <a:gd name="T8" fmla="*/ 0 60000 65536"/>
              <a:gd name="T9" fmla="*/ 0 60000 65536"/>
              <a:gd name="T10" fmla="*/ 0 60000 65536"/>
              <a:gd name="T11" fmla="*/ 0 60000 65536"/>
              <a:gd name="T12" fmla="*/ 0 w 439"/>
              <a:gd name="T13" fmla="*/ 0 h 438"/>
              <a:gd name="T14" fmla="*/ 439 w 439"/>
              <a:gd name="T15" fmla="*/ 438 h 43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9" h="438">
                <a:moveTo>
                  <a:pt x="219" y="0"/>
                </a:moveTo>
                <a:lnTo>
                  <a:pt x="439" y="438"/>
                </a:lnTo>
                <a:lnTo>
                  <a:pt x="0" y="438"/>
                </a:lnTo>
                <a:lnTo>
                  <a:pt x="219" y="0"/>
                </a:lnTo>
                <a:close/>
              </a:path>
            </a:pathLst>
          </a:custGeom>
          <a:solidFill>
            <a:srgbClr val="FFFFFF"/>
          </a:solidFill>
          <a:ln w="26988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15">
            <a:extLst>
              <a:ext uri="{FF2B5EF4-FFF2-40B4-BE49-F238E27FC236}">
                <a16:creationId xmlns="" xmlns:a16="http://schemas.microsoft.com/office/drawing/2014/main" id="{606595EC-3CFC-40D9-9726-8DE00F097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6763" y="4838700"/>
            <a:ext cx="3794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</a:rPr>
              <a:t>MTS</a:t>
            </a:r>
          </a:p>
        </p:txBody>
      </p:sp>
      <p:sp>
        <p:nvSpPr>
          <p:cNvPr id="20" name="Rectangle 16">
            <a:extLst>
              <a:ext uri="{FF2B5EF4-FFF2-40B4-BE49-F238E27FC236}">
                <a16:creationId xmlns="" xmlns:a16="http://schemas.microsoft.com/office/drawing/2014/main" id="{F4C0FDCC-08CC-468F-9001-61222CFBC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6214" y="4835525"/>
            <a:ext cx="39528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</a:rPr>
              <a:t>MTO</a:t>
            </a:r>
            <a:endParaRPr lang="en-US" altLang="en-US" sz="2400" b="1"/>
          </a:p>
        </p:txBody>
      </p:sp>
      <p:sp>
        <p:nvSpPr>
          <p:cNvPr id="21" name="Rectangle 17">
            <a:extLst>
              <a:ext uri="{FF2B5EF4-FFF2-40B4-BE49-F238E27FC236}">
                <a16:creationId xmlns="" xmlns:a16="http://schemas.microsoft.com/office/drawing/2014/main" id="{548C1A76-4C6F-48E8-84F8-CA334B57CA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1538" y="4806950"/>
            <a:ext cx="7858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/>
              <a:t>ATO/CTO</a:t>
            </a:r>
            <a:endParaRPr lang="en-US" altLang="en-US" sz="1400"/>
          </a:p>
        </p:txBody>
      </p:sp>
      <p:sp>
        <p:nvSpPr>
          <p:cNvPr id="22" name="Rectangle 18">
            <a:extLst>
              <a:ext uri="{FF2B5EF4-FFF2-40B4-BE49-F238E27FC236}">
                <a16:creationId xmlns="" xmlns:a16="http://schemas.microsoft.com/office/drawing/2014/main" id="{18B8A1A4-639C-4426-9E12-25715ED8F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1226" y="4818063"/>
            <a:ext cx="3667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0000"/>
                </a:solidFill>
              </a:rPr>
              <a:t>ETO</a:t>
            </a:r>
            <a:endParaRPr lang="en-US" altLang="en-US" sz="1400" b="1"/>
          </a:p>
        </p:txBody>
      </p:sp>
      <p:sp>
        <p:nvSpPr>
          <p:cNvPr id="23" name="Freeform 19">
            <a:extLst>
              <a:ext uri="{FF2B5EF4-FFF2-40B4-BE49-F238E27FC236}">
                <a16:creationId xmlns="" xmlns:a16="http://schemas.microsoft.com/office/drawing/2014/main" id="{BD8489BA-E16E-4987-8838-1A2E636B3423}"/>
              </a:ext>
            </a:extLst>
          </p:cNvPr>
          <p:cNvSpPr>
            <a:spLocks/>
          </p:cNvSpPr>
          <p:nvPr/>
        </p:nvSpPr>
        <p:spPr bwMode="auto">
          <a:xfrm>
            <a:off x="9575801" y="2949576"/>
            <a:ext cx="695325" cy="696913"/>
          </a:xfrm>
          <a:custGeom>
            <a:avLst/>
            <a:gdLst>
              <a:gd name="T0" fmla="*/ 0 w 438"/>
              <a:gd name="T1" fmla="*/ 0 h 439"/>
              <a:gd name="T2" fmla="*/ 2147483646 w 438"/>
              <a:gd name="T3" fmla="*/ 0 h 439"/>
              <a:gd name="T4" fmla="*/ 2147483646 w 438"/>
              <a:gd name="T5" fmla="*/ 2147483646 h 439"/>
              <a:gd name="T6" fmla="*/ 0 w 438"/>
              <a:gd name="T7" fmla="*/ 0 h 439"/>
              <a:gd name="T8" fmla="*/ 0 60000 65536"/>
              <a:gd name="T9" fmla="*/ 0 60000 65536"/>
              <a:gd name="T10" fmla="*/ 0 60000 65536"/>
              <a:gd name="T11" fmla="*/ 0 60000 65536"/>
              <a:gd name="T12" fmla="*/ 0 w 438"/>
              <a:gd name="T13" fmla="*/ 0 h 439"/>
              <a:gd name="T14" fmla="*/ 438 w 438"/>
              <a:gd name="T15" fmla="*/ 439 h 4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8" h="439">
                <a:moveTo>
                  <a:pt x="0" y="0"/>
                </a:moveTo>
                <a:lnTo>
                  <a:pt x="438" y="0"/>
                </a:lnTo>
                <a:lnTo>
                  <a:pt x="221" y="43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26988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Line 20">
            <a:extLst>
              <a:ext uri="{FF2B5EF4-FFF2-40B4-BE49-F238E27FC236}">
                <a16:creationId xmlns="" xmlns:a16="http://schemas.microsoft.com/office/drawing/2014/main" id="{7B5849F5-B34D-42C8-BECC-A4A399FD920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1" y="3111500"/>
            <a:ext cx="390525" cy="0"/>
          </a:xfrm>
          <a:prstGeom prst="line">
            <a:avLst/>
          </a:prstGeom>
          <a:noFill/>
          <a:ln w="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21">
            <a:extLst>
              <a:ext uri="{FF2B5EF4-FFF2-40B4-BE49-F238E27FC236}">
                <a16:creationId xmlns="" xmlns:a16="http://schemas.microsoft.com/office/drawing/2014/main" id="{AC3F1868-C95C-41F1-B44C-B2600CB5CB1D}"/>
              </a:ext>
            </a:extLst>
          </p:cNvPr>
          <p:cNvSpPr>
            <a:spLocks/>
          </p:cNvSpPr>
          <p:nvPr/>
        </p:nvSpPr>
        <p:spPr bwMode="auto">
          <a:xfrm>
            <a:off x="3236914" y="3076575"/>
            <a:ext cx="130175" cy="69850"/>
          </a:xfrm>
          <a:custGeom>
            <a:avLst/>
            <a:gdLst>
              <a:gd name="T0" fmla="*/ 2147483646 w 82"/>
              <a:gd name="T1" fmla="*/ 2147483646 h 44"/>
              <a:gd name="T2" fmla="*/ 0 w 82"/>
              <a:gd name="T3" fmla="*/ 2147483646 h 44"/>
              <a:gd name="T4" fmla="*/ 2147483646 w 82"/>
              <a:gd name="T5" fmla="*/ 2147483646 h 44"/>
              <a:gd name="T6" fmla="*/ 0 w 82"/>
              <a:gd name="T7" fmla="*/ 0 h 44"/>
              <a:gd name="T8" fmla="*/ 2147483646 w 82"/>
              <a:gd name="T9" fmla="*/ 2147483646 h 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2"/>
              <a:gd name="T16" fmla="*/ 0 h 44"/>
              <a:gd name="T17" fmla="*/ 82 w 82"/>
              <a:gd name="T18" fmla="*/ 44 h 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2" h="44">
                <a:moveTo>
                  <a:pt x="82" y="22"/>
                </a:moveTo>
                <a:lnTo>
                  <a:pt x="0" y="44"/>
                </a:lnTo>
                <a:lnTo>
                  <a:pt x="19" y="22"/>
                </a:lnTo>
                <a:lnTo>
                  <a:pt x="0" y="0"/>
                </a:lnTo>
                <a:lnTo>
                  <a:pt x="82" y="22"/>
                </a:lnTo>
                <a:close/>
              </a:path>
            </a:pathLst>
          </a:custGeom>
          <a:solidFill>
            <a:srgbClr val="0000FF"/>
          </a:solidFill>
          <a:ln w="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22">
            <a:extLst>
              <a:ext uri="{FF2B5EF4-FFF2-40B4-BE49-F238E27FC236}">
                <a16:creationId xmlns="" xmlns:a16="http://schemas.microsoft.com/office/drawing/2014/main" id="{EDDEFA71-12A9-477E-BD79-E0A9860DE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2113" y="2976563"/>
            <a:ext cx="27732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FF"/>
                </a:solidFill>
              </a:rPr>
              <a:t>MPS</a:t>
            </a:r>
            <a:endParaRPr lang="en-US" altLang="en-US" sz="1800"/>
          </a:p>
        </p:txBody>
      </p:sp>
      <p:sp>
        <p:nvSpPr>
          <p:cNvPr id="27" name="Line 23">
            <a:extLst>
              <a:ext uri="{FF2B5EF4-FFF2-40B4-BE49-F238E27FC236}">
                <a16:creationId xmlns="" xmlns:a16="http://schemas.microsoft.com/office/drawing/2014/main" id="{512C1197-07C8-4344-B766-1FAC3C440DED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3638" y="4330700"/>
            <a:ext cx="392112" cy="0"/>
          </a:xfrm>
          <a:prstGeom prst="line">
            <a:avLst/>
          </a:prstGeom>
          <a:noFill/>
          <a:ln w="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Freeform 24">
            <a:extLst>
              <a:ext uri="{FF2B5EF4-FFF2-40B4-BE49-F238E27FC236}">
                <a16:creationId xmlns="" xmlns:a16="http://schemas.microsoft.com/office/drawing/2014/main" id="{C50E197B-1876-49EC-A2D2-1CF1D14E7B37}"/>
              </a:ext>
            </a:extLst>
          </p:cNvPr>
          <p:cNvSpPr>
            <a:spLocks/>
          </p:cNvSpPr>
          <p:nvPr/>
        </p:nvSpPr>
        <p:spPr bwMode="auto">
          <a:xfrm>
            <a:off x="5316539" y="4295775"/>
            <a:ext cx="130175" cy="69850"/>
          </a:xfrm>
          <a:custGeom>
            <a:avLst/>
            <a:gdLst>
              <a:gd name="T0" fmla="*/ 2147483646 w 82"/>
              <a:gd name="T1" fmla="*/ 2147483646 h 44"/>
              <a:gd name="T2" fmla="*/ 0 w 82"/>
              <a:gd name="T3" fmla="*/ 2147483646 h 44"/>
              <a:gd name="T4" fmla="*/ 2147483646 w 82"/>
              <a:gd name="T5" fmla="*/ 2147483646 h 44"/>
              <a:gd name="T6" fmla="*/ 0 w 82"/>
              <a:gd name="T7" fmla="*/ 0 h 44"/>
              <a:gd name="T8" fmla="*/ 2147483646 w 82"/>
              <a:gd name="T9" fmla="*/ 2147483646 h 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2"/>
              <a:gd name="T16" fmla="*/ 0 h 44"/>
              <a:gd name="T17" fmla="*/ 82 w 82"/>
              <a:gd name="T18" fmla="*/ 44 h 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2" h="44">
                <a:moveTo>
                  <a:pt x="82" y="22"/>
                </a:moveTo>
                <a:lnTo>
                  <a:pt x="0" y="44"/>
                </a:lnTo>
                <a:lnTo>
                  <a:pt x="18" y="22"/>
                </a:lnTo>
                <a:lnTo>
                  <a:pt x="0" y="0"/>
                </a:lnTo>
                <a:lnTo>
                  <a:pt x="82" y="22"/>
                </a:lnTo>
                <a:close/>
              </a:path>
            </a:pathLst>
          </a:custGeom>
          <a:solidFill>
            <a:srgbClr val="0000FF"/>
          </a:solidFill>
          <a:ln w="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Rectangle 25">
            <a:extLst>
              <a:ext uri="{FF2B5EF4-FFF2-40B4-BE49-F238E27FC236}">
                <a16:creationId xmlns="" xmlns:a16="http://schemas.microsoft.com/office/drawing/2014/main" id="{F14D9258-8569-41E9-BFD5-13F1AE4F0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1738" y="4195763"/>
            <a:ext cx="27732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FF"/>
                </a:solidFill>
              </a:rPr>
              <a:t>MPS</a:t>
            </a:r>
            <a:endParaRPr lang="en-US" altLang="en-US" sz="1800"/>
          </a:p>
        </p:txBody>
      </p:sp>
      <p:sp>
        <p:nvSpPr>
          <p:cNvPr id="30" name="Line 26">
            <a:extLst>
              <a:ext uri="{FF2B5EF4-FFF2-40B4-BE49-F238E27FC236}">
                <a16:creationId xmlns="" xmlns:a16="http://schemas.microsoft.com/office/drawing/2014/main" id="{4F9D7166-C988-4033-ACCB-1635D9B69348}"/>
              </a:ext>
            </a:extLst>
          </p:cNvPr>
          <p:cNvSpPr>
            <a:spLocks noChangeShapeType="1"/>
          </p:cNvSpPr>
          <p:nvPr/>
        </p:nvSpPr>
        <p:spPr bwMode="auto">
          <a:xfrm>
            <a:off x="7110413" y="3625850"/>
            <a:ext cx="392112" cy="0"/>
          </a:xfrm>
          <a:prstGeom prst="line">
            <a:avLst/>
          </a:prstGeom>
          <a:noFill/>
          <a:ln w="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Freeform 27">
            <a:extLst>
              <a:ext uri="{FF2B5EF4-FFF2-40B4-BE49-F238E27FC236}">
                <a16:creationId xmlns="" xmlns:a16="http://schemas.microsoft.com/office/drawing/2014/main" id="{DFAAAE19-77B1-4B5B-AA02-CF5F0D47AEC7}"/>
              </a:ext>
            </a:extLst>
          </p:cNvPr>
          <p:cNvSpPr>
            <a:spLocks/>
          </p:cNvSpPr>
          <p:nvPr/>
        </p:nvSpPr>
        <p:spPr bwMode="auto">
          <a:xfrm>
            <a:off x="7453314" y="3590925"/>
            <a:ext cx="130175" cy="69850"/>
          </a:xfrm>
          <a:custGeom>
            <a:avLst/>
            <a:gdLst>
              <a:gd name="T0" fmla="*/ 2147483646 w 82"/>
              <a:gd name="T1" fmla="*/ 2147483646 h 44"/>
              <a:gd name="T2" fmla="*/ 0 w 82"/>
              <a:gd name="T3" fmla="*/ 2147483646 h 44"/>
              <a:gd name="T4" fmla="*/ 2147483646 w 82"/>
              <a:gd name="T5" fmla="*/ 2147483646 h 44"/>
              <a:gd name="T6" fmla="*/ 0 w 82"/>
              <a:gd name="T7" fmla="*/ 0 h 44"/>
              <a:gd name="T8" fmla="*/ 2147483646 w 82"/>
              <a:gd name="T9" fmla="*/ 2147483646 h 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2"/>
              <a:gd name="T16" fmla="*/ 0 h 44"/>
              <a:gd name="T17" fmla="*/ 82 w 82"/>
              <a:gd name="T18" fmla="*/ 44 h 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2" h="44">
                <a:moveTo>
                  <a:pt x="82" y="22"/>
                </a:moveTo>
                <a:lnTo>
                  <a:pt x="0" y="44"/>
                </a:lnTo>
                <a:lnTo>
                  <a:pt x="18" y="22"/>
                </a:lnTo>
                <a:lnTo>
                  <a:pt x="0" y="0"/>
                </a:lnTo>
                <a:lnTo>
                  <a:pt x="82" y="22"/>
                </a:lnTo>
                <a:close/>
              </a:path>
            </a:pathLst>
          </a:custGeom>
          <a:solidFill>
            <a:srgbClr val="0000FF"/>
          </a:solidFill>
          <a:ln w="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28">
            <a:extLst>
              <a:ext uri="{FF2B5EF4-FFF2-40B4-BE49-F238E27FC236}">
                <a16:creationId xmlns="" xmlns:a16="http://schemas.microsoft.com/office/drawing/2014/main" id="{14913F6C-A613-4832-B707-A4AF7C489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8513" y="3476625"/>
            <a:ext cx="27732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FF"/>
                </a:solidFill>
              </a:rPr>
              <a:t>MPS</a:t>
            </a:r>
            <a:endParaRPr lang="en-US" altLang="en-US" sz="1800"/>
          </a:p>
        </p:txBody>
      </p:sp>
      <p:sp>
        <p:nvSpPr>
          <p:cNvPr id="33" name="Line 29">
            <a:extLst>
              <a:ext uri="{FF2B5EF4-FFF2-40B4-BE49-F238E27FC236}">
                <a16:creationId xmlns="" xmlns:a16="http://schemas.microsoft.com/office/drawing/2014/main" id="{FF4F458C-CE7A-4097-8E61-06301320AFBA}"/>
              </a:ext>
            </a:extLst>
          </p:cNvPr>
          <p:cNvSpPr>
            <a:spLocks noChangeShapeType="1"/>
          </p:cNvSpPr>
          <p:nvPr/>
        </p:nvSpPr>
        <p:spPr bwMode="auto">
          <a:xfrm>
            <a:off x="9323389" y="3663950"/>
            <a:ext cx="390525" cy="0"/>
          </a:xfrm>
          <a:prstGeom prst="line">
            <a:avLst/>
          </a:prstGeom>
          <a:noFill/>
          <a:ln w="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Freeform 30">
            <a:extLst>
              <a:ext uri="{FF2B5EF4-FFF2-40B4-BE49-F238E27FC236}">
                <a16:creationId xmlns="" xmlns:a16="http://schemas.microsoft.com/office/drawing/2014/main" id="{5195ED0C-7EF4-4771-ABD7-A07F907ADAFB}"/>
              </a:ext>
            </a:extLst>
          </p:cNvPr>
          <p:cNvSpPr>
            <a:spLocks/>
          </p:cNvSpPr>
          <p:nvPr/>
        </p:nvSpPr>
        <p:spPr bwMode="auto">
          <a:xfrm>
            <a:off x="9664701" y="3629025"/>
            <a:ext cx="131763" cy="69850"/>
          </a:xfrm>
          <a:custGeom>
            <a:avLst/>
            <a:gdLst>
              <a:gd name="T0" fmla="*/ 2147483646 w 83"/>
              <a:gd name="T1" fmla="*/ 2147483646 h 44"/>
              <a:gd name="T2" fmla="*/ 0 w 83"/>
              <a:gd name="T3" fmla="*/ 2147483646 h 44"/>
              <a:gd name="T4" fmla="*/ 2147483646 w 83"/>
              <a:gd name="T5" fmla="*/ 2147483646 h 44"/>
              <a:gd name="T6" fmla="*/ 0 w 83"/>
              <a:gd name="T7" fmla="*/ 0 h 44"/>
              <a:gd name="T8" fmla="*/ 2147483646 w 83"/>
              <a:gd name="T9" fmla="*/ 2147483646 h 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3"/>
              <a:gd name="T16" fmla="*/ 0 h 44"/>
              <a:gd name="T17" fmla="*/ 83 w 83"/>
              <a:gd name="T18" fmla="*/ 44 h 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3" h="44">
                <a:moveTo>
                  <a:pt x="83" y="22"/>
                </a:moveTo>
                <a:lnTo>
                  <a:pt x="0" y="44"/>
                </a:lnTo>
                <a:lnTo>
                  <a:pt x="19" y="22"/>
                </a:lnTo>
                <a:lnTo>
                  <a:pt x="0" y="0"/>
                </a:lnTo>
                <a:lnTo>
                  <a:pt x="83" y="22"/>
                </a:lnTo>
                <a:close/>
              </a:path>
            </a:pathLst>
          </a:custGeom>
          <a:solidFill>
            <a:srgbClr val="0000FF"/>
          </a:solidFill>
          <a:ln w="0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31">
            <a:extLst>
              <a:ext uri="{FF2B5EF4-FFF2-40B4-BE49-F238E27FC236}">
                <a16:creationId xmlns="" xmlns:a16="http://schemas.microsoft.com/office/drawing/2014/main" id="{92064FBD-FE9C-4FAC-BF87-841C641983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1488" y="3527425"/>
            <a:ext cx="27732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FF"/>
                </a:solidFill>
              </a:rPr>
              <a:t>MPS</a:t>
            </a:r>
            <a:endParaRPr lang="en-US" altLang="en-US" sz="1800"/>
          </a:p>
        </p:txBody>
      </p:sp>
      <p:sp>
        <p:nvSpPr>
          <p:cNvPr id="36" name="Rectangle 32">
            <a:extLst>
              <a:ext uri="{FF2B5EF4-FFF2-40B4-BE49-F238E27FC236}">
                <a16:creationId xmlns="" xmlns:a16="http://schemas.microsoft.com/office/drawing/2014/main" id="{01276636-8F26-437A-9D7C-ECB5DE4918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20263" y="3927475"/>
            <a:ext cx="3937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FF"/>
                </a:solidFill>
              </a:rPr>
              <a:t>Design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94267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="" xmlns:a16="http://schemas.microsoft.com/office/drawing/2014/main" id="{9E199630-130B-44FA-91A7-75A0410D1C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0209" y="832698"/>
            <a:ext cx="10972800" cy="1143000"/>
          </a:xfrm>
        </p:spPr>
        <p:txBody>
          <a:bodyPr/>
          <a:lstStyle/>
          <a:p>
            <a:pPr algn="ctr"/>
            <a:r>
              <a:rPr lang="en-US" altLang="en-US" dirty="0"/>
              <a:t>How to </a:t>
            </a:r>
            <a:r>
              <a:rPr lang="en-US" altLang="en-US" dirty="0" smtClean="0"/>
              <a:t>Respond</a:t>
            </a:r>
            <a:endParaRPr lang="en-US" altLang="en-US" dirty="0"/>
          </a:p>
        </p:txBody>
      </p:sp>
      <p:sp>
        <p:nvSpPr>
          <p:cNvPr id="8" name="Text Placeholder 5">
            <a:extLst>
              <a:ext uri="{FF2B5EF4-FFF2-40B4-BE49-F238E27FC236}">
                <a16:creationId xmlns="" xmlns:a16="http://schemas.microsoft.com/office/drawing/2014/main" id="{913E2CD0-AEAC-4D42-9E73-F499A1BF98A7}"/>
              </a:ext>
            </a:extLst>
          </p:cNvPr>
          <p:cNvSpPr txBox="1">
            <a:spLocks noChangeArrowheads="1"/>
          </p:cNvSpPr>
          <p:nvPr/>
        </p:nvSpPr>
        <p:spPr>
          <a:xfrm>
            <a:off x="614260" y="2315653"/>
            <a:ext cx="5386917" cy="639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en-US" u="sng" dirty="0"/>
              <a:t>Economics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="" xmlns:a16="http://schemas.microsoft.com/office/drawing/2014/main" id="{40A5DBCA-69A8-4341-8DDE-E7F48E3B0B02}"/>
              </a:ext>
            </a:extLst>
          </p:cNvPr>
          <p:cNvSpPr txBox="1">
            <a:spLocks noChangeArrowheads="1"/>
          </p:cNvSpPr>
          <p:nvPr/>
        </p:nvSpPr>
        <p:spPr>
          <a:xfrm>
            <a:off x="1062605" y="3295370"/>
            <a:ext cx="5386917" cy="197141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Supplier Relations</a:t>
            </a:r>
          </a:p>
          <a:p>
            <a:r>
              <a:rPr lang="en-US" altLang="en-US" dirty="0"/>
              <a:t>Lead Time Accuracy</a:t>
            </a:r>
          </a:p>
          <a:p>
            <a:r>
              <a:rPr lang="en-US" altLang="en-US" dirty="0"/>
              <a:t>Price Accuracy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="" xmlns:a16="http://schemas.microsoft.com/office/drawing/2014/main" id="{F73273EB-9401-41A4-B6D3-7D49103CF14F}"/>
              </a:ext>
            </a:extLst>
          </p:cNvPr>
          <p:cNvSpPr txBox="1">
            <a:spLocks noChangeArrowheads="1"/>
          </p:cNvSpPr>
          <p:nvPr/>
        </p:nvSpPr>
        <p:spPr>
          <a:xfrm>
            <a:off x="6193368" y="2319681"/>
            <a:ext cx="5389033" cy="639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en-US" u="sng" dirty="0" err="1"/>
              <a:t>MISys</a:t>
            </a:r>
            <a:endParaRPr lang="en-US" altLang="en-US" u="sng" dirty="0"/>
          </a:p>
        </p:txBody>
      </p:sp>
      <p:sp>
        <p:nvSpPr>
          <p:cNvPr id="11" name="Content Placeholder 3">
            <a:extLst>
              <a:ext uri="{FF2B5EF4-FFF2-40B4-BE49-F238E27FC236}">
                <a16:creationId xmlns="" xmlns:a16="http://schemas.microsoft.com/office/drawing/2014/main" id="{512A10E0-F07C-457A-B609-FE03ADC5A2EF}"/>
              </a:ext>
            </a:extLst>
          </p:cNvPr>
          <p:cNvSpPr txBox="1">
            <a:spLocks noChangeArrowheads="1"/>
          </p:cNvSpPr>
          <p:nvPr/>
        </p:nvSpPr>
        <p:spPr>
          <a:xfrm>
            <a:off x="6512150" y="3295370"/>
            <a:ext cx="5389033" cy="231539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Qualified Suppliers</a:t>
            </a:r>
          </a:p>
          <a:p>
            <a:pPr lvl="1"/>
            <a:r>
              <a:rPr lang="en-US" altLang="en-US" dirty="0"/>
              <a:t>Update LT</a:t>
            </a:r>
          </a:p>
          <a:p>
            <a:pPr lvl="1"/>
            <a:r>
              <a:rPr lang="en-US" altLang="en-US" dirty="0"/>
              <a:t>Update Price</a:t>
            </a:r>
          </a:p>
          <a:p>
            <a:pPr lvl="1"/>
            <a:endParaRPr lang="en-US" alt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="" xmlns:a16="http://schemas.microsoft.com/office/drawing/2014/main" id="{31E9D9D4-0621-4531-83F8-3DF785C58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81750"/>
            <a:ext cx="38608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©2020 RAM Supply Chain, LLC</a:t>
            </a:r>
          </a:p>
        </p:txBody>
      </p:sp>
    </p:spTree>
    <p:extLst>
      <p:ext uri="{BB962C8B-B14F-4D97-AF65-F5344CB8AC3E}">
        <p14:creationId xmlns:p14="http://schemas.microsoft.com/office/powerpoint/2010/main" val="112092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https://webmail1.networksolutionsemail.com/appsuite/api/image/mail/picture?folder=default0%2FINBOX&amp;id=7063142910195177848&amp;uid=d166ea05d78c4af5a7232d2e9724e4f3%40Open-Xchan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https://webmail1.networksolutionsemail.com/appsuite/api/image/mail/picture?folder=default0%2FINBOX&amp;id=7063142910195177848&amp;uid=d166ea05d78c4af5a7232d2e9724e4f3%40Open-Xchang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6" descr="https://webmail1.networksolutionsemail.com/appsuite/api/image/mail/picture?folder=default0%2FINBOX&amp;id=7063142910195177848&amp;uid=d166ea05d78c4af5a7232d2e9724e4f3%40Open-Xchang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7988" y="-231775"/>
            <a:ext cx="13011151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882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="" xmlns:a16="http://schemas.microsoft.com/office/drawing/2014/main" id="{B76DEC56-0E6F-4C3C-8F62-F381680FC4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920752"/>
            <a:ext cx="10972800" cy="1143000"/>
          </a:xfrm>
        </p:spPr>
        <p:txBody>
          <a:bodyPr/>
          <a:lstStyle/>
          <a:p>
            <a:pPr algn="ctr"/>
            <a:r>
              <a:rPr lang="en-US" altLang="en-US" dirty="0"/>
              <a:t>How to Respond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="" xmlns:a16="http://schemas.microsoft.com/office/drawing/2014/main" id="{F65D04FF-2E92-45C7-A112-B3BA10400682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2174803"/>
            <a:ext cx="5386917" cy="639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en-US" u="sng" dirty="0"/>
              <a:t>Economics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="" xmlns:a16="http://schemas.microsoft.com/office/drawing/2014/main" id="{C694FEE9-90B4-4425-AEF3-F1E9E189D601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2925616"/>
            <a:ext cx="5386917" cy="39512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/>
              <a:t>Standard Costs</a:t>
            </a:r>
          </a:p>
          <a:p>
            <a:r>
              <a:rPr lang="en-US" altLang="en-US"/>
              <a:t>Unfavorable PPV</a:t>
            </a:r>
          </a:p>
          <a:p>
            <a:r>
              <a:rPr lang="en-US" altLang="en-US"/>
              <a:t>Price Variance</a:t>
            </a:r>
          </a:p>
          <a:p>
            <a:r>
              <a:rPr lang="en-US" altLang="en-US"/>
              <a:t>Cost of Goods Sold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="" xmlns:a16="http://schemas.microsoft.com/office/drawing/2014/main" id="{7ECADAED-53DD-4669-ADDD-AEF18047E1CC}"/>
              </a:ext>
            </a:extLst>
          </p:cNvPr>
          <p:cNvSpPr txBox="1">
            <a:spLocks noChangeArrowheads="1"/>
          </p:cNvSpPr>
          <p:nvPr/>
        </p:nvSpPr>
        <p:spPr>
          <a:xfrm>
            <a:off x="6193368" y="2174803"/>
            <a:ext cx="5389033" cy="639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en-US" u="sng" dirty="0" err="1"/>
              <a:t>MISys</a:t>
            </a:r>
            <a:endParaRPr lang="en-US" altLang="en-US" u="sng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="" xmlns:a16="http://schemas.microsoft.com/office/drawing/2014/main" id="{D5857B11-7752-4BAC-873F-F5D1BD6FD2A7}"/>
              </a:ext>
            </a:extLst>
          </p:cNvPr>
          <p:cNvSpPr txBox="1">
            <a:spLocks noChangeArrowheads="1"/>
          </p:cNvSpPr>
          <p:nvPr/>
        </p:nvSpPr>
        <p:spPr>
          <a:xfrm>
            <a:off x="6193368" y="2925616"/>
            <a:ext cx="5389033" cy="39512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Update Standards</a:t>
            </a:r>
          </a:p>
          <a:p>
            <a:pPr lvl="1"/>
            <a:r>
              <a:rPr lang="en-US" altLang="en-US" dirty="0"/>
              <a:t>Items with Large Increase</a:t>
            </a:r>
          </a:p>
          <a:p>
            <a:pPr lvl="1"/>
            <a:r>
              <a:rPr lang="en-US" altLang="en-US" dirty="0"/>
              <a:t>Update Price/Standards</a:t>
            </a:r>
          </a:p>
          <a:p>
            <a:pPr lvl="1"/>
            <a:r>
              <a:rPr lang="en-US" altLang="en-US" dirty="0"/>
              <a:t>Inventory Valuation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="" xmlns:a16="http://schemas.microsoft.com/office/drawing/2014/main" id="{290D487F-1608-4A5A-9810-7F8C59157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81750"/>
            <a:ext cx="38608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©2020 RAM Supply Chain, LLC</a:t>
            </a:r>
          </a:p>
        </p:txBody>
      </p:sp>
    </p:spTree>
    <p:extLst>
      <p:ext uri="{BB962C8B-B14F-4D97-AF65-F5344CB8AC3E}">
        <p14:creationId xmlns:p14="http://schemas.microsoft.com/office/powerpoint/2010/main" val="198205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46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="" xmlns:a16="http://schemas.microsoft.com/office/drawing/2014/main" id="{75FC01CC-6F0E-43A8-9FE8-959D3CD134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964763"/>
            <a:ext cx="10972800" cy="1143000"/>
          </a:xfrm>
        </p:spPr>
        <p:txBody>
          <a:bodyPr/>
          <a:lstStyle/>
          <a:p>
            <a:pPr algn="ctr"/>
            <a:r>
              <a:rPr lang="en-US" altLang="en-US" dirty="0"/>
              <a:t>How to Respond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="" xmlns:a16="http://schemas.microsoft.com/office/drawing/2014/main" id="{7505F1CA-E111-4AA8-B24D-EADD9C86CDEC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2174875"/>
            <a:ext cx="5386917" cy="639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en-US" u="sng" dirty="0"/>
              <a:t>Economics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="" xmlns:a16="http://schemas.microsoft.com/office/drawing/2014/main" id="{67EC1148-703A-4AD2-B5DE-CF2A7269EFDB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3030552"/>
            <a:ext cx="5386917" cy="39512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/>
              <a:t>Product Availability</a:t>
            </a:r>
          </a:p>
          <a:p>
            <a:pPr lvl="1"/>
            <a:r>
              <a:rPr lang="en-US" altLang="en-US"/>
              <a:t>Inventory Accuracy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="" xmlns:a16="http://schemas.microsoft.com/office/drawing/2014/main" id="{8FE3D552-8C4B-4C4D-8DD7-02FAD90FBFC2}"/>
              </a:ext>
            </a:extLst>
          </p:cNvPr>
          <p:cNvSpPr txBox="1">
            <a:spLocks noChangeArrowheads="1"/>
          </p:cNvSpPr>
          <p:nvPr/>
        </p:nvSpPr>
        <p:spPr>
          <a:xfrm>
            <a:off x="6193366" y="2174875"/>
            <a:ext cx="5389033" cy="639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en-US" u="sng" dirty="0" err="1"/>
              <a:t>MISys</a:t>
            </a:r>
            <a:endParaRPr lang="en-US" altLang="en-US" u="sng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="" xmlns:a16="http://schemas.microsoft.com/office/drawing/2014/main" id="{431FC8F2-F801-4769-9A4B-BBADC0A5E1C2}"/>
              </a:ext>
            </a:extLst>
          </p:cNvPr>
          <p:cNvSpPr txBox="1">
            <a:spLocks noChangeArrowheads="1"/>
          </p:cNvSpPr>
          <p:nvPr/>
        </p:nvSpPr>
        <p:spPr>
          <a:xfrm>
            <a:off x="6193367" y="3030552"/>
            <a:ext cx="5389033" cy="39512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Perform PI</a:t>
            </a:r>
          </a:p>
          <a:p>
            <a:pPr lvl="1"/>
            <a:r>
              <a:rPr lang="en-US" altLang="en-US" dirty="0"/>
              <a:t>Physical Inventory</a:t>
            </a:r>
          </a:p>
          <a:p>
            <a:pPr lvl="1"/>
            <a:r>
              <a:rPr lang="en-US" altLang="en-US" dirty="0"/>
              <a:t>Inventory Valuation</a:t>
            </a:r>
          </a:p>
          <a:p>
            <a:pPr lvl="1"/>
            <a:endParaRPr lang="en-US" altLang="en-US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="" xmlns:a16="http://schemas.microsoft.com/office/drawing/2014/main" id="{486BBAA0-DB2C-473F-91D8-E2379E957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81750"/>
            <a:ext cx="38608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©2020 RAM Supply Chain, LLC</a:t>
            </a:r>
          </a:p>
        </p:txBody>
      </p:sp>
    </p:spTree>
    <p:extLst>
      <p:ext uri="{BB962C8B-B14F-4D97-AF65-F5344CB8AC3E}">
        <p14:creationId xmlns:p14="http://schemas.microsoft.com/office/powerpoint/2010/main" val="371830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547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3017</TotalTime>
  <Words>231</Words>
  <Application>Microsoft Office PowerPoint</Application>
  <PresentationFormat>Custom</PresentationFormat>
  <Paragraphs>83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Supply Chain Disruptions</vt:lpstr>
      <vt:lpstr>PowerPoint Presentation</vt:lpstr>
      <vt:lpstr>How to Respond</vt:lpstr>
      <vt:lpstr>PowerPoint Presentation</vt:lpstr>
      <vt:lpstr>How to Respond</vt:lpstr>
      <vt:lpstr>PowerPoint Presentation</vt:lpstr>
      <vt:lpstr>How to Respond</vt:lpstr>
      <vt:lpstr>PowerPoint Presentation</vt:lpstr>
      <vt:lpstr>How to Respond</vt:lpstr>
      <vt:lpstr>PowerPoint Presentation</vt:lpstr>
      <vt:lpstr>Questions?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Byrne</dc:creator>
  <cp:lastModifiedBy>RAM</cp:lastModifiedBy>
  <cp:revision>18</cp:revision>
  <cp:lastPrinted>2022-02-10T11:27:22Z</cp:lastPrinted>
  <dcterms:created xsi:type="dcterms:W3CDTF">2022-02-07T15:54:47Z</dcterms:created>
  <dcterms:modified xsi:type="dcterms:W3CDTF">2022-02-10T18:03:42Z</dcterms:modified>
</cp:coreProperties>
</file>