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9" r:id="rId6"/>
    <p:sldId id="262" r:id="rId7"/>
    <p:sldId id="270" r:id="rId8"/>
    <p:sldId id="264" r:id="rId9"/>
    <p:sldId id="271" r:id="rId10"/>
    <p:sldId id="266" r:id="rId11"/>
    <p:sldId id="272" r:id="rId12"/>
    <p:sldId id="273" r:id="rId13"/>
    <p:sldId id="268" r:id="rId14"/>
  </p:sldIdLst>
  <p:sldSz cx="12192000" cy="6858000"/>
  <p:notesSz cx="7053263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86" d="100"/>
          <a:sy n="86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C66A99-690A-4977-9288-991633ED8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236ED9B-B4CF-4FB6-9D8A-1400ACF20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BB406B-528A-4E5A-B62E-563F78FB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79CE26-0FED-4BE0-BA3D-262557D3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42594B-D67C-48DC-8D08-106FE8D5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6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E1665B-8B22-4055-889D-F897589D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7E96CE1-A082-4A4E-BB81-D5C2677C8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BFCA7C-D7E4-4FA8-9CDB-D63E009C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44A8BD-4F03-4C4A-8608-E95CBD761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894A3D-FBF7-463A-BEA3-79F3557C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8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546144F-5599-496E-803A-65C051303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ECEAC77-BE37-4308-873B-68771D5E2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C6A5BE-B6E4-46BB-A0CC-36E29D93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E5A471-2C54-49E7-BE76-30870474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BD8A3E-147A-44B8-A0E8-89D425DC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4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B1183F-DE3A-4711-A5C8-CAEC3CCD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EBF5CF-27A6-46A5-8130-CF191C949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3C117B-371A-4E33-B87E-EAF59472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718480-5799-4B77-83A0-1EDD5E149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B05CB0-3D0C-4A18-A09A-CF41536B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5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56DDA9-A8D7-4406-992F-AB2D082A3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5552CEA-640E-42D5-8333-B2E5A5408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A50523-12CE-4DDB-A732-4C220CF5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A3D81D-D402-4DC5-8B97-F05EF1B0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A3452B-7D17-4B1E-835E-F043F37C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4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C67C9B-B644-4EF8-89F1-E7808B76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38EF34-19A4-40DB-8AF3-87CAD0114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85BEE1-BB2A-4906-8FB9-AEC1300E6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045E764-66EF-415C-967D-AA45DF3C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F6FA26-93B4-4D0B-A0F8-ADC30B1B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59148A-B4BA-44D5-B605-33C02F04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E392AD-ADD5-4DC5-B7BF-3BA5D7D51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290B8A-CA0E-4DDC-ACC7-E217F2F94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46A8BE7-9D8D-4DEE-89FD-973C1C58C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D910CAC-A430-423E-B654-3C533C71A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1C6C20C-B1E8-40EF-8424-75F8B7339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605B66B-1FAD-4BB7-8026-CFCF484F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8913782-2481-4CDF-988C-DC3D2393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7AB3BDD-FD16-4B1D-9901-F95B5762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48983-F5EC-453B-94EE-ED1C5582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B183D73-9229-4CDE-B089-C1DCF67D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514686A-D00F-4A5D-B93F-AA059A0B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E6D174-9203-4607-86D6-6125B495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C24BB8-0F4E-4A53-9387-566DC433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5F6F1B7-2D05-4881-80E3-63CFC7F3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0F8C83-7C33-475E-BAC1-994618D7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0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E90712-ACE7-47A2-9368-5D870B0C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F847CC-802A-460D-BE26-08B70760A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2066017-0CC2-4847-A1E7-AED3EF16B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A5FC8D-EDBD-40E5-B58C-1C41EE73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CA9BD8-7ADD-4B11-B877-D26F7A41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44867C-22DE-4E4F-A8D9-1E469D61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5DE26B-4F9B-4D39-96F2-3129A76B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5FEE712-DBCE-4EC6-9BAB-132775B46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55985C-0197-4F61-A7AC-4B41CC5B6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8DBB8A-2396-44E3-B1CC-DBA98C1C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AEA319-ADD6-4E79-813C-3D739D12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FE57C4-87DA-43D0-B826-4E095F92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3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4CF007B-A35C-49C1-AC1C-F009A6540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0C8B07-7362-4A82-9C96-4B0201EB3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418594-A4E5-492E-B04F-37B12977F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8612-E241-49D1-A65C-C33CB6C572C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E38354-BD47-40EF-ACF2-C7288C6A6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1D55F0-8D1B-4A07-88F6-598599C76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B557-2FB3-4346-B1A2-1EB44D2D2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8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mihelich@ramscm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2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F6773A94-5B9F-4EEB-8B4C-C951C538D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63694"/>
            <a:ext cx="10972800" cy="1143000"/>
          </a:xfrm>
        </p:spPr>
        <p:txBody>
          <a:bodyPr/>
          <a:lstStyle/>
          <a:p>
            <a:pPr algn="ctr"/>
            <a:r>
              <a:rPr lang="en-US" altLang="en-US" dirty="0"/>
              <a:t>How to Respond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="" xmlns:a16="http://schemas.microsoft.com/office/drawing/2014/main" id="{1097D576-4059-48A1-9A2D-527D966552AF}"/>
              </a:ext>
            </a:extLst>
          </p:cNvPr>
          <p:cNvSpPr txBox="1">
            <a:spLocks noChangeArrowheads="1"/>
          </p:cNvSpPr>
          <p:nvPr/>
        </p:nvSpPr>
        <p:spPr>
          <a:xfrm>
            <a:off x="709083" y="2166414"/>
            <a:ext cx="5386917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/>
              <a:t>Economics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67C67765-4705-4534-B08D-A1B718A15A5F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925616"/>
            <a:ext cx="5386917" cy="3951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Forecast Demand</a:t>
            </a:r>
          </a:p>
          <a:p>
            <a:pPr lvl="1"/>
            <a:r>
              <a:rPr lang="en-US" altLang="en-US" dirty="0"/>
              <a:t>Pipeline </a:t>
            </a:r>
            <a:r>
              <a:rPr lang="en-US" altLang="en-US" dirty="0" err="1"/>
              <a:t>Mgmt</a:t>
            </a:r>
            <a:endParaRPr lang="en-US" altLang="en-US" dirty="0"/>
          </a:p>
        </p:txBody>
      </p:sp>
      <p:sp>
        <p:nvSpPr>
          <p:cNvPr id="11" name="Text Placeholder 6">
            <a:extLst>
              <a:ext uri="{FF2B5EF4-FFF2-40B4-BE49-F238E27FC236}">
                <a16:creationId xmlns="" xmlns:a16="http://schemas.microsoft.com/office/drawing/2014/main" id="{07E8ED26-AC29-4C8C-B637-6FD989360C53}"/>
              </a:ext>
            </a:extLst>
          </p:cNvPr>
          <p:cNvSpPr txBox="1">
            <a:spLocks noChangeArrowheads="1"/>
          </p:cNvSpPr>
          <p:nvPr/>
        </p:nvSpPr>
        <p:spPr>
          <a:xfrm>
            <a:off x="6193367" y="2166414"/>
            <a:ext cx="5389033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/>
              <a:t>MISys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8A8DEC07-198A-4AAA-9D54-6B929FB12C74}"/>
              </a:ext>
            </a:extLst>
          </p:cNvPr>
          <p:cNvSpPr txBox="1">
            <a:spLocks noChangeArrowheads="1"/>
          </p:cNvSpPr>
          <p:nvPr/>
        </p:nvSpPr>
        <p:spPr>
          <a:xfrm>
            <a:off x="6193368" y="2925616"/>
            <a:ext cx="5389033" cy="3951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MPS</a:t>
            </a:r>
          </a:p>
          <a:p>
            <a:pPr lvl="1"/>
            <a:r>
              <a:rPr lang="en-US" altLang="en-US" dirty="0"/>
              <a:t>Process Batch</a:t>
            </a:r>
          </a:p>
          <a:p>
            <a:pPr lvl="1"/>
            <a:r>
              <a:rPr lang="en-US" altLang="en-US" dirty="0"/>
              <a:t>Demand Forecast</a:t>
            </a:r>
          </a:p>
          <a:p>
            <a:pPr lvl="1"/>
            <a:endParaRPr lang="en-US" alt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D08678AA-FABE-4146-8C3C-3389B18E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750"/>
            <a:ext cx="3860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©2020 RAM Supply Chain, LLC</a:t>
            </a:r>
          </a:p>
        </p:txBody>
      </p:sp>
    </p:spTree>
    <p:extLst>
      <p:ext uri="{BB962C8B-B14F-4D97-AF65-F5344CB8AC3E}">
        <p14:creationId xmlns:p14="http://schemas.microsoft.com/office/powerpoint/2010/main" val="15158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7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deal with Chip shortages in the electronic industry?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dirty="0" smtClean="0"/>
              <a:t>Doug Boehm – </a:t>
            </a:r>
            <a:r>
              <a:rPr lang="en-US" dirty="0" err="1" smtClean="0"/>
              <a:t>Senix</a:t>
            </a:r>
            <a:r>
              <a:rPr lang="en-US" dirty="0" smtClean="0"/>
              <a:t> Corporation</a:t>
            </a:r>
          </a:p>
          <a:p>
            <a:pPr lvl="2">
              <a:buFont typeface="Calibri" panose="020F0502020204030204" pitchFamily="34" charset="0"/>
              <a:buChar char="⁻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Answer: Supplier Relationship Management (SRM)</a:t>
            </a:r>
          </a:p>
          <a:p>
            <a:r>
              <a:rPr lang="en-US" dirty="0" smtClean="0"/>
              <a:t>Develop long-term partnership with key suppliers by sharing MRP in time-phased horizons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Firm Commit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Material Commit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Forecast (Information Only)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Delivery Schedules (Weekly/Daily)</a:t>
            </a:r>
          </a:p>
        </p:txBody>
      </p:sp>
    </p:spTree>
    <p:extLst>
      <p:ext uri="{BB962C8B-B14F-4D97-AF65-F5344CB8AC3E}">
        <p14:creationId xmlns:p14="http://schemas.microsoft.com/office/powerpoint/2010/main" val="38193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="" xmlns:a16="http://schemas.microsoft.com/office/drawing/2014/main" id="{BC7306A4-615C-408E-AD10-ABAD8E719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085" y="1702468"/>
            <a:ext cx="7734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MISys</a:t>
            </a:r>
            <a:r>
              <a:rPr lang="en-US" altLang="en-US" dirty="0"/>
              <a:t> Support: </a:t>
            </a:r>
            <a:r>
              <a:rPr lang="en-US" altLang="en-US" dirty="0">
                <a:solidFill>
                  <a:srgbClr val="5BABDA"/>
                </a:solidFill>
              </a:rPr>
              <a:t>misysinc.com/helpdesk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MISys</a:t>
            </a:r>
            <a:r>
              <a:rPr lang="en-US" altLang="en-US" dirty="0"/>
              <a:t> Live Ask &amp; Answer: </a:t>
            </a:r>
            <a:r>
              <a:rPr lang="en-US" altLang="en-US" dirty="0">
                <a:solidFill>
                  <a:srgbClr val="5BABDA"/>
                </a:solidFill>
              </a:rPr>
              <a:t>misysinc.com/UGM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A224A5D-501C-4E2D-BE25-4C57E031CE27}"/>
              </a:ext>
            </a:extLst>
          </p:cNvPr>
          <p:cNvSpPr txBox="1"/>
          <p:nvPr/>
        </p:nvSpPr>
        <p:spPr>
          <a:xfrm>
            <a:off x="2374085" y="3087149"/>
            <a:ext cx="7298423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CONTACT</a:t>
            </a:r>
          </a:p>
          <a:p>
            <a:pPr algn="ctr"/>
            <a:r>
              <a:rPr lang="en-US" sz="2800" b="1" i="0" dirty="0">
                <a:solidFill>
                  <a:srgbClr val="747474"/>
                </a:solidFill>
                <a:effectLst/>
                <a:latin typeface="Open Sans" panose="020B0606030504020204" pitchFamily="34" charset="0"/>
              </a:rPr>
              <a:t>RAM Supply Chain</a:t>
            </a:r>
          </a:p>
          <a:p>
            <a:pPr algn="ctr"/>
            <a:r>
              <a:rPr lang="en-US" sz="2800" b="0" i="0" dirty="0">
                <a:solidFill>
                  <a:srgbClr val="747474"/>
                </a:solidFill>
                <a:effectLst/>
                <a:latin typeface="Open Sans" panose="020B0606030504020204" pitchFamily="34" charset="0"/>
              </a:rPr>
              <a:t>Rich </a:t>
            </a:r>
            <a:r>
              <a:rPr lang="en-US" sz="2800" b="0" i="0" dirty="0" err="1">
                <a:solidFill>
                  <a:srgbClr val="747474"/>
                </a:solidFill>
                <a:effectLst/>
                <a:latin typeface="Open Sans" panose="020B0606030504020204" pitchFamily="34" charset="0"/>
              </a:rPr>
              <a:t>Mihelich</a:t>
            </a:r>
            <a:r>
              <a:rPr lang="en-US" sz="2800" b="0" i="0" dirty="0">
                <a:solidFill>
                  <a:srgbClr val="747474"/>
                </a:solidFill>
                <a:effectLst/>
                <a:latin typeface="Open Sans" panose="020B0606030504020204" pitchFamily="34" charset="0"/>
              </a:rPr>
              <a:t>, Managing Partner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i="0" dirty="0">
                <a:solidFill>
                  <a:srgbClr val="747474"/>
                </a:solidFill>
                <a:effectLst/>
                <a:latin typeface="Open Sans" panose="020B0606030504020204" pitchFamily="34" charset="0"/>
              </a:rPr>
              <a:t>Phone (440) 248-0018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i="0" u="none" strike="noStrike" dirty="0">
                <a:effectLst/>
                <a:latin typeface="Open Sans" panose="020B0606030504020204" pitchFamily="34" charset="0"/>
                <a:hlinkClick r:id="rId3"/>
              </a:rPr>
              <a:t>rmihelich@ramscm.com</a:t>
            </a:r>
            <a:endParaRPr lang="en-US" sz="2800" b="0" i="0" u="none" strike="noStrike" dirty="0">
              <a:effectLst/>
              <a:latin typeface="Open Sans" panose="020B0606030504020204" pitchFamily="34" charset="0"/>
            </a:endParaRPr>
          </a:p>
          <a:p>
            <a:pPr algn="ctr"/>
            <a:endParaRPr lang="en-US" sz="2800" dirty="0">
              <a:latin typeface="Open Sans" panose="020B0606030504020204" pitchFamily="34" charset="0"/>
            </a:endParaRPr>
          </a:p>
          <a:p>
            <a:pPr algn="ctr"/>
            <a:r>
              <a:rPr lang="en-US" sz="2800" b="0" i="0" u="none" strike="noStrike" dirty="0">
                <a:effectLst/>
                <a:latin typeface="Open Sans" panose="020B0606030504020204" pitchFamily="34" charset="0"/>
                <a:hlinkClick r:id="rId3"/>
              </a:rPr>
              <a:t>ramscm.com</a:t>
            </a:r>
            <a:endParaRPr lang="en-US" sz="2800" b="0" i="0" u="none" strike="noStrike" dirty="0"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3">
            <a:extLst>
              <a:ext uri="{FF2B5EF4-FFF2-40B4-BE49-F238E27FC236}">
                <a16:creationId xmlns="" xmlns:a16="http://schemas.microsoft.com/office/drawing/2014/main" id="{0DCE0A49-E743-4D2E-9D34-541A4D4EB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10972800" cy="762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Supply Chain Disruptions</a:t>
            </a:r>
            <a:endParaRPr lang="en-US" altLang="en-US" dirty="0"/>
          </a:p>
        </p:txBody>
      </p:sp>
      <p:sp>
        <p:nvSpPr>
          <p:cNvPr id="86" name="Content Placeholder 4">
            <a:extLst>
              <a:ext uri="{FF2B5EF4-FFF2-40B4-BE49-F238E27FC236}">
                <a16:creationId xmlns="" xmlns:a16="http://schemas.microsoft.com/office/drawing/2014/main" id="{726A34B7-121A-4BE7-9198-3ADE7A0684D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09600" y="1874838"/>
            <a:ext cx="5384800" cy="4525962"/>
          </a:xfrm>
        </p:spPr>
        <p:txBody>
          <a:bodyPr/>
          <a:lstStyle/>
          <a:p>
            <a:r>
              <a:rPr lang="en-US" altLang="en-US" dirty="0"/>
              <a:t>Product Availability</a:t>
            </a:r>
          </a:p>
          <a:p>
            <a:r>
              <a:rPr lang="en-US" altLang="en-US" dirty="0"/>
              <a:t>Lead Time Increases</a:t>
            </a:r>
          </a:p>
          <a:p>
            <a:r>
              <a:rPr lang="en-US" altLang="en-US" dirty="0"/>
              <a:t>Price Increases</a:t>
            </a:r>
          </a:p>
          <a:p>
            <a:r>
              <a:rPr lang="en-US" altLang="en-US" dirty="0"/>
              <a:t>Quality Standards</a:t>
            </a:r>
          </a:p>
          <a:p>
            <a:r>
              <a:rPr lang="en-US" altLang="en-US" dirty="0"/>
              <a:t>Cash Constraints</a:t>
            </a:r>
          </a:p>
          <a:p>
            <a:r>
              <a:rPr lang="en-US" altLang="en-US" dirty="0"/>
              <a:t>Forecast Demand</a:t>
            </a:r>
          </a:p>
        </p:txBody>
      </p:sp>
      <p:sp>
        <p:nvSpPr>
          <p:cNvPr id="87" name="Footer Placeholder 1">
            <a:extLst>
              <a:ext uri="{FF2B5EF4-FFF2-40B4-BE49-F238E27FC236}">
                <a16:creationId xmlns="" xmlns:a16="http://schemas.microsoft.com/office/drawing/2014/main" id="{444AC3B1-BDE0-48BC-8250-8CFA7531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750"/>
            <a:ext cx="3860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©2022 RAM Supply Chain, LLC</a:t>
            </a:r>
          </a:p>
        </p:txBody>
      </p:sp>
    </p:spTree>
    <p:extLst>
      <p:ext uri="{BB962C8B-B14F-4D97-AF65-F5344CB8AC3E}">
        <p14:creationId xmlns:p14="http://schemas.microsoft.com/office/powerpoint/2010/main" val="30979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="" xmlns:a16="http://schemas.microsoft.com/office/drawing/2014/main" id="{578A4C72-2D3B-490A-9CE1-2D9FBCFA3E62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2314575"/>
            <a:ext cx="10515600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CUSTOMERS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BF9A93-A05B-48E9-927B-14DAB3616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750"/>
            <a:ext cx="3860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©2022 RAM Supply Chain, LLC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F5B48FE-2D2B-43FB-91D1-3BF9EF4D13D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1219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/>
              <a:t>Order Fulfillment Strategies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02C04236-BCED-4CFA-BAC6-6EDBFF435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9" y="5726114"/>
            <a:ext cx="2497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SUPPLIERS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="" xmlns:a16="http://schemas.microsoft.com/office/drawing/2014/main" id="{9C57D197-D481-4A6D-8AD5-31684337F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4268788"/>
            <a:ext cx="1016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Raw Material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(SKUs)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="" xmlns:a16="http://schemas.microsoft.com/office/drawing/2014/main" id="{020BAE20-C32E-4EF0-95AC-BC21DD33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2967038"/>
            <a:ext cx="1238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Finished Goods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(SKUs)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="" xmlns:a16="http://schemas.microsoft.com/office/drawing/2014/main" id="{8DE3EC4F-87DD-4877-8108-F483D910A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88" y="3602039"/>
            <a:ext cx="1016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WIP (LT)</a:t>
            </a:r>
          </a:p>
        </p:txBody>
      </p:sp>
      <p:sp>
        <p:nvSpPr>
          <p:cNvPr id="12" name="AutoShape 8">
            <a:extLst>
              <a:ext uri="{FF2B5EF4-FFF2-40B4-BE49-F238E27FC236}">
                <a16:creationId xmlns="" xmlns:a16="http://schemas.microsoft.com/office/drawing/2014/main" id="{83439628-2BE7-4A82-9112-04CDC946526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706689" y="2914650"/>
            <a:ext cx="7793037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>
            <a:extLst>
              <a:ext uri="{FF2B5EF4-FFF2-40B4-BE49-F238E27FC236}">
                <a16:creationId xmlns="" xmlns:a16="http://schemas.microsoft.com/office/drawing/2014/main" id="{F56401B2-2B84-4F21-86D4-493A4F8B9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23463" y="3646489"/>
            <a:ext cx="0" cy="725487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="" xmlns:a16="http://schemas.microsoft.com/office/drawing/2014/main" id="{9C702328-8DFA-40F7-9636-C36686F9DB1E}"/>
              </a:ext>
            </a:extLst>
          </p:cNvPr>
          <p:cNvSpPr>
            <a:spLocks/>
          </p:cNvSpPr>
          <p:nvPr/>
        </p:nvSpPr>
        <p:spPr bwMode="auto">
          <a:xfrm>
            <a:off x="9882188" y="4330700"/>
            <a:ext cx="82550" cy="0"/>
          </a:xfrm>
          <a:custGeom>
            <a:avLst/>
            <a:gdLst>
              <a:gd name="T0" fmla="*/ 2147483646 w 28"/>
              <a:gd name="T1" fmla="*/ 0 w 28"/>
              <a:gd name="T2" fmla="*/ 2147483646 w 28"/>
              <a:gd name="T3" fmla="*/ 0 60000 65536"/>
              <a:gd name="T4" fmla="*/ 0 60000 65536"/>
              <a:gd name="T5" fmla="*/ 0 60000 65536"/>
              <a:gd name="T6" fmla="*/ 0 w 28"/>
              <a:gd name="T7" fmla="*/ 28 w 28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28">
                <a:moveTo>
                  <a:pt x="28" y="0"/>
                </a:moveTo>
                <a:lnTo>
                  <a:pt x="0" y="0"/>
                </a:lnTo>
                <a:lnTo>
                  <a:pt x="28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="" xmlns:a16="http://schemas.microsoft.com/office/drawing/2014/main" id="{A395BF1A-31C7-4EC7-AE6B-D60FAF873157}"/>
              </a:ext>
            </a:extLst>
          </p:cNvPr>
          <p:cNvSpPr>
            <a:spLocks/>
          </p:cNvSpPr>
          <p:nvPr/>
        </p:nvSpPr>
        <p:spPr bwMode="auto">
          <a:xfrm>
            <a:off x="2741613" y="3082925"/>
            <a:ext cx="1357312" cy="1358900"/>
          </a:xfrm>
          <a:custGeom>
            <a:avLst/>
            <a:gdLst>
              <a:gd name="T0" fmla="*/ 2147483646 w 855"/>
              <a:gd name="T1" fmla="*/ 0 h 856"/>
              <a:gd name="T2" fmla="*/ 2147483646 w 855"/>
              <a:gd name="T3" fmla="*/ 2147483646 h 856"/>
              <a:gd name="T4" fmla="*/ 0 w 855"/>
              <a:gd name="T5" fmla="*/ 2147483646 h 856"/>
              <a:gd name="T6" fmla="*/ 2147483646 w 855"/>
              <a:gd name="T7" fmla="*/ 0 h 856"/>
              <a:gd name="T8" fmla="*/ 0 60000 65536"/>
              <a:gd name="T9" fmla="*/ 0 60000 65536"/>
              <a:gd name="T10" fmla="*/ 0 60000 65536"/>
              <a:gd name="T11" fmla="*/ 0 60000 65536"/>
              <a:gd name="T12" fmla="*/ 0 w 855"/>
              <a:gd name="T13" fmla="*/ 0 h 856"/>
              <a:gd name="T14" fmla="*/ 855 w 855"/>
              <a:gd name="T15" fmla="*/ 856 h 8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5" h="856">
                <a:moveTo>
                  <a:pt x="427" y="0"/>
                </a:moveTo>
                <a:lnTo>
                  <a:pt x="855" y="856"/>
                </a:lnTo>
                <a:lnTo>
                  <a:pt x="0" y="856"/>
                </a:lnTo>
                <a:lnTo>
                  <a:pt x="427" y="0"/>
                </a:lnTo>
                <a:close/>
              </a:path>
            </a:pathLst>
          </a:custGeom>
          <a:solidFill>
            <a:srgbClr val="FFFFFF"/>
          </a:solidFill>
          <a:ln w="269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2">
            <a:extLst>
              <a:ext uri="{FF2B5EF4-FFF2-40B4-BE49-F238E27FC236}">
                <a16:creationId xmlns="" xmlns:a16="http://schemas.microsoft.com/office/drawing/2014/main" id="{9F265025-D74D-4707-82D1-EFFD4A7622CB}"/>
              </a:ext>
            </a:extLst>
          </p:cNvPr>
          <p:cNvSpPr>
            <a:spLocks/>
          </p:cNvSpPr>
          <p:nvPr/>
        </p:nvSpPr>
        <p:spPr bwMode="auto">
          <a:xfrm>
            <a:off x="4886325" y="3082925"/>
            <a:ext cx="1258888" cy="1258888"/>
          </a:xfrm>
          <a:custGeom>
            <a:avLst/>
            <a:gdLst>
              <a:gd name="T0" fmla="*/ 0 w 793"/>
              <a:gd name="T1" fmla="*/ 0 h 793"/>
              <a:gd name="T2" fmla="*/ 2147483646 w 793"/>
              <a:gd name="T3" fmla="*/ 0 h 793"/>
              <a:gd name="T4" fmla="*/ 2147483646 w 793"/>
              <a:gd name="T5" fmla="*/ 2147483646 h 793"/>
              <a:gd name="T6" fmla="*/ 0 w 793"/>
              <a:gd name="T7" fmla="*/ 0 h 793"/>
              <a:gd name="T8" fmla="*/ 0 60000 65536"/>
              <a:gd name="T9" fmla="*/ 0 60000 65536"/>
              <a:gd name="T10" fmla="*/ 0 60000 65536"/>
              <a:gd name="T11" fmla="*/ 0 60000 65536"/>
              <a:gd name="T12" fmla="*/ 0 w 793"/>
              <a:gd name="T13" fmla="*/ 0 h 793"/>
              <a:gd name="T14" fmla="*/ 793 w 793"/>
              <a:gd name="T15" fmla="*/ 793 h 7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3" h="793">
                <a:moveTo>
                  <a:pt x="0" y="0"/>
                </a:moveTo>
                <a:lnTo>
                  <a:pt x="793" y="0"/>
                </a:lnTo>
                <a:lnTo>
                  <a:pt x="399" y="7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69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="" xmlns:a16="http://schemas.microsoft.com/office/drawing/2014/main" id="{4BF8FA7F-8945-44A7-AD19-092691D538B7}"/>
              </a:ext>
            </a:extLst>
          </p:cNvPr>
          <p:cNvSpPr>
            <a:spLocks/>
          </p:cNvSpPr>
          <p:nvPr/>
        </p:nvSpPr>
        <p:spPr bwMode="auto">
          <a:xfrm>
            <a:off x="7296151" y="2949576"/>
            <a:ext cx="696913" cy="696913"/>
          </a:xfrm>
          <a:custGeom>
            <a:avLst/>
            <a:gdLst>
              <a:gd name="T0" fmla="*/ 0 w 439"/>
              <a:gd name="T1" fmla="*/ 0 h 439"/>
              <a:gd name="T2" fmla="*/ 2147483646 w 439"/>
              <a:gd name="T3" fmla="*/ 0 h 439"/>
              <a:gd name="T4" fmla="*/ 2147483646 w 439"/>
              <a:gd name="T5" fmla="*/ 2147483646 h 439"/>
              <a:gd name="T6" fmla="*/ 0 w 439"/>
              <a:gd name="T7" fmla="*/ 0 h 439"/>
              <a:gd name="T8" fmla="*/ 0 60000 65536"/>
              <a:gd name="T9" fmla="*/ 0 60000 65536"/>
              <a:gd name="T10" fmla="*/ 0 60000 65536"/>
              <a:gd name="T11" fmla="*/ 0 60000 65536"/>
              <a:gd name="T12" fmla="*/ 0 w 439"/>
              <a:gd name="T13" fmla="*/ 0 h 439"/>
              <a:gd name="T14" fmla="*/ 439 w 439"/>
              <a:gd name="T15" fmla="*/ 439 h 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9" h="439">
                <a:moveTo>
                  <a:pt x="0" y="0"/>
                </a:moveTo>
                <a:lnTo>
                  <a:pt x="439" y="0"/>
                </a:lnTo>
                <a:lnTo>
                  <a:pt x="221" y="4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69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4">
            <a:extLst>
              <a:ext uri="{FF2B5EF4-FFF2-40B4-BE49-F238E27FC236}">
                <a16:creationId xmlns="" xmlns:a16="http://schemas.microsoft.com/office/drawing/2014/main" id="{442F43C6-78BE-4EF5-B755-D832D7A297AD}"/>
              </a:ext>
            </a:extLst>
          </p:cNvPr>
          <p:cNvSpPr>
            <a:spLocks/>
          </p:cNvSpPr>
          <p:nvPr/>
        </p:nvSpPr>
        <p:spPr bwMode="auto">
          <a:xfrm>
            <a:off x="7296151" y="3646489"/>
            <a:ext cx="696913" cy="695325"/>
          </a:xfrm>
          <a:custGeom>
            <a:avLst/>
            <a:gdLst>
              <a:gd name="T0" fmla="*/ 2147483646 w 439"/>
              <a:gd name="T1" fmla="*/ 0 h 438"/>
              <a:gd name="T2" fmla="*/ 2147483646 w 439"/>
              <a:gd name="T3" fmla="*/ 2147483646 h 438"/>
              <a:gd name="T4" fmla="*/ 0 w 439"/>
              <a:gd name="T5" fmla="*/ 2147483646 h 438"/>
              <a:gd name="T6" fmla="*/ 2147483646 w 439"/>
              <a:gd name="T7" fmla="*/ 0 h 438"/>
              <a:gd name="T8" fmla="*/ 0 60000 65536"/>
              <a:gd name="T9" fmla="*/ 0 60000 65536"/>
              <a:gd name="T10" fmla="*/ 0 60000 65536"/>
              <a:gd name="T11" fmla="*/ 0 60000 65536"/>
              <a:gd name="T12" fmla="*/ 0 w 439"/>
              <a:gd name="T13" fmla="*/ 0 h 438"/>
              <a:gd name="T14" fmla="*/ 439 w 439"/>
              <a:gd name="T15" fmla="*/ 438 h 4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9" h="438">
                <a:moveTo>
                  <a:pt x="219" y="0"/>
                </a:moveTo>
                <a:lnTo>
                  <a:pt x="439" y="438"/>
                </a:lnTo>
                <a:lnTo>
                  <a:pt x="0" y="438"/>
                </a:lnTo>
                <a:lnTo>
                  <a:pt x="219" y="0"/>
                </a:lnTo>
                <a:close/>
              </a:path>
            </a:pathLst>
          </a:custGeom>
          <a:solidFill>
            <a:srgbClr val="FFFFFF"/>
          </a:solidFill>
          <a:ln w="269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="" xmlns:a16="http://schemas.microsoft.com/office/drawing/2014/main" id="{606595EC-3CFC-40D9-9726-8DE00F097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4838700"/>
            <a:ext cx="3794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MTS</a:t>
            </a:r>
          </a:p>
        </p:txBody>
      </p:sp>
      <p:sp>
        <p:nvSpPr>
          <p:cNvPr id="20" name="Rectangle 16">
            <a:extLst>
              <a:ext uri="{FF2B5EF4-FFF2-40B4-BE49-F238E27FC236}">
                <a16:creationId xmlns="" xmlns:a16="http://schemas.microsoft.com/office/drawing/2014/main" id="{F4C0FDCC-08CC-468F-9001-61222CFBC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214" y="4835525"/>
            <a:ext cx="3952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MTO</a:t>
            </a:r>
            <a:endParaRPr lang="en-US" altLang="en-US" sz="2400" b="1"/>
          </a:p>
        </p:txBody>
      </p:sp>
      <p:sp>
        <p:nvSpPr>
          <p:cNvPr id="21" name="Rectangle 17">
            <a:extLst>
              <a:ext uri="{FF2B5EF4-FFF2-40B4-BE49-F238E27FC236}">
                <a16:creationId xmlns="" xmlns:a16="http://schemas.microsoft.com/office/drawing/2014/main" id="{548C1A76-4C6F-48E8-84F8-CA334B57C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538" y="4806950"/>
            <a:ext cx="7858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ATO/CTO</a:t>
            </a:r>
            <a:endParaRPr lang="en-US" altLang="en-US" sz="1400"/>
          </a:p>
        </p:txBody>
      </p:sp>
      <p:sp>
        <p:nvSpPr>
          <p:cNvPr id="22" name="Rectangle 18">
            <a:extLst>
              <a:ext uri="{FF2B5EF4-FFF2-40B4-BE49-F238E27FC236}">
                <a16:creationId xmlns="" xmlns:a16="http://schemas.microsoft.com/office/drawing/2014/main" id="{18B8A1A4-639C-4426-9E12-25715ED8F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1226" y="4818063"/>
            <a:ext cx="366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ETO</a:t>
            </a:r>
            <a:endParaRPr lang="en-US" altLang="en-US" sz="1400" b="1"/>
          </a:p>
        </p:txBody>
      </p:sp>
      <p:sp>
        <p:nvSpPr>
          <p:cNvPr id="23" name="Freeform 19">
            <a:extLst>
              <a:ext uri="{FF2B5EF4-FFF2-40B4-BE49-F238E27FC236}">
                <a16:creationId xmlns="" xmlns:a16="http://schemas.microsoft.com/office/drawing/2014/main" id="{BD8489BA-E16E-4987-8838-1A2E636B3423}"/>
              </a:ext>
            </a:extLst>
          </p:cNvPr>
          <p:cNvSpPr>
            <a:spLocks/>
          </p:cNvSpPr>
          <p:nvPr/>
        </p:nvSpPr>
        <p:spPr bwMode="auto">
          <a:xfrm>
            <a:off x="9575801" y="2949576"/>
            <a:ext cx="695325" cy="696913"/>
          </a:xfrm>
          <a:custGeom>
            <a:avLst/>
            <a:gdLst>
              <a:gd name="T0" fmla="*/ 0 w 438"/>
              <a:gd name="T1" fmla="*/ 0 h 439"/>
              <a:gd name="T2" fmla="*/ 2147483646 w 438"/>
              <a:gd name="T3" fmla="*/ 0 h 439"/>
              <a:gd name="T4" fmla="*/ 2147483646 w 438"/>
              <a:gd name="T5" fmla="*/ 2147483646 h 439"/>
              <a:gd name="T6" fmla="*/ 0 w 438"/>
              <a:gd name="T7" fmla="*/ 0 h 439"/>
              <a:gd name="T8" fmla="*/ 0 60000 65536"/>
              <a:gd name="T9" fmla="*/ 0 60000 65536"/>
              <a:gd name="T10" fmla="*/ 0 60000 65536"/>
              <a:gd name="T11" fmla="*/ 0 60000 65536"/>
              <a:gd name="T12" fmla="*/ 0 w 438"/>
              <a:gd name="T13" fmla="*/ 0 h 439"/>
              <a:gd name="T14" fmla="*/ 438 w 438"/>
              <a:gd name="T15" fmla="*/ 439 h 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8" h="439">
                <a:moveTo>
                  <a:pt x="0" y="0"/>
                </a:moveTo>
                <a:lnTo>
                  <a:pt x="438" y="0"/>
                </a:lnTo>
                <a:lnTo>
                  <a:pt x="221" y="4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6988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0">
            <a:extLst>
              <a:ext uri="{FF2B5EF4-FFF2-40B4-BE49-F238E27FC236}">
                <a16:creationId xmlns="" xmlns:a16="http://schemas.microsoft.com/office/drawing/2014/main" id="{7B5849F5-B34D-42C8-BECC-A4A399FD9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1" y="3111500"/>
            <a:ext cx="390525" cy="0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1">
            <a:extLst>
              <a:ext uri="{FF2B5EF4-FFF2-40B4-BE49-F238E27FC236}">
                <a16:creationId xmlns="" xmlns:a16="http://schemas.microsoft.com/office/drawing/2014/main" id="{AC3F1868-C95C-41F1-B44C-B2600CB5CB1D}"/>
              </a:ext>
            </a:extLst>
          </p:cNvPr>
          <p:cNvSpPr>
            <a:spLocks/>
          </p:cNvSpPr>
          <p:nvPr/>
        </p:nvSpPr>
        <p:spPr bwMode="auto">
          <a:xfrm>
            <a:off x="3236914" y="3076575"/>
            <a:ext cx="130175" cy="69850"/>
          </a:xfrm>
          <a:custGeom>
            <a:avLst/>
            <a:gdLst>
              <a:gd name="T0" fmla="*/ 2147483646 w 82"/>
              <a:gd name="T1" fmla="*/ 2147483646 h 44"/>
              <a:gd name="T2" fmla="*/ 0 w 82"/>
              <a:gd name="T3" fmla="*/ 2147483646 h 44"/>
              <a:gd name="T4" fmla="*/ 2147483646 w 82"/>
              <a:gd name="T5" fmla="*/ 2147483646 h 44"/>
              <a:gd name="T6" fmla="*/ 0 w 82"/>
              <a:gd name="T7" fmla="*/ 0 h 44"/>
              <a:gd name="T8" fmla="*/ 2147483646 w 82"/>
              <a:gd name="T9" fmla="*/ 2147483646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"/>
              <a:gd name="T16" fmla="*/ 0 h 44"/>
              <a:gd name="T17" fmla="*/ 82 w 8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" h="44">
                <a:moveTo>
                  <a:pt x="82" y="22"/>
                </a:moveTo>
                <a:lnTo>
                  <a:pt x="0" y="44"/>
                </a:lnTo>
                <a:lnTo>
                  <a:pt x="19" y="22"/>
                </a:lnTo>
                <a:lnTo>
                  <a:pt x="0" y="0"/>
                </a:lnTo>
                <a:lnTo>
                  <a:pt x="82" y="22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2">
            <a:extLst>
              <a:ext uri="{FF2B5EF4-FFF2-40B4-BE49-F238E27FC236}">
                <a16:creationId xmlns="" xmlns:a16="http://schemas.microsoft.com/office/drawing/2014/main" id="{EDDEFA71-12A9-477E-BD79-E0A9860DE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3" y="2976563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FF"/>
                </a:solidFill>
              </a:rPr>
              <a:t>MPS</a:t>
            </a:r>
            <a:endParaRPr lang="en-US" altLang="en-US" sz="1800"/>
          </a:p>
        </p:txBody>
      </p:sp>
      <p:sp>
        <p:nvSpPr>
          <p:cNvPr id="27" name="Line 23">
            <a:extLst>
              <a:ext uri="{FF2B5EF4-FFF2-40B4-BE49-F238E27FC236}">
                <a16:creationId xmlns="" xmlns:a16="http://schemas.microsoft.com/office/drawing/2014/main" id="{512C1197-07C8-4344-B766-1FAC3C440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638" y="4330700"/>
            <a:ext cx="392112" cy="0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4">
            <a:extLst>
              <a:ext uri="{FF2B5EF4-FFF2-40B4-BE49-F238E27FC236}">
                <a16:creationId xmlns="" xmlns:a16="http://schemas.microsoft.com/office/drawing/2014/main" id="{C50E197B-1876-49EC-A2D2-1CF1D14E7B37}"/>
              </a:ext>
            </a:extLst>
          </p:cNvPr>
          <p:cNvSpPr>
            <a:spLocks/>
          </p:cNvSpPr>
          <p:nvPr/>
        </p:nvSpPr>
        <p:spPr bwMode="auto">
          <a:xfrm>
            <a:off x="5316539" y="4295775"/>
            <a:ext cx="130175" cy="69850"/>
          </a:xfrm>
          <a:custGeom>
            <a:avLst/>
            <a:gdLst>
              <a:gd name="T0" fmla="*/ 2147483646 w 82"/>
              <a:gd name="T1" fmla="*/ 2147483646 h 44"/>
              <a:gd name="T2" fmla="*/ 0 w 82"/>
              <a:gd name="T3" fmla="*/ 2147483646 h 44"/>
              <a:gd name="T4" fmla="*/ 2147483646 w 82"/>
              <a:gd name="T5" fmla="*/ 2147483646 h 44"/>
              <a:gd name="T6" fmla="*/ 0 w 82"/>
              <a:gd name="T7" fmla="*/ 0 h 44"/>
              <a:gd name="T8" fmla="*/ 2147483646 w 82"/>
              <a:gd name="T9" fmla="*/ 2147483646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"/>
              <a:gd name="T16" fmla="*/ 0 h 44"/>
              <a:gd name="T17" fmla="*/ 82 w 8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" h="44">
                <a:moveTo>
                  <a:pt x="82" y="22"/>
                </a:moveTo>
                <a:lnTo>
                  <a:pt x="0" y="44"/>
                </a:lnTo>
                <a:lnTo>
                  <a:pt x="18" y="22"/>
                </a:lnTo>
                <a:lnTo>
                  <a:pt x="0" y="0"/>
                </a:lnTo>
                <a:lnTo>
                  <a:pt x="82" y="22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5">
            <a:extLst>
              <a:ext uri="{FF2B5EF4-FFF2-40B4-BE49-F238E27FC236}">
                <a16:creationId xmlns="" xmlns:a16="http://schemas.microsoft.com/office/drawing/2014/main" id="{F14D9258-8569-41E9-BFD5-13F1AE4F0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4195763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FF"/>
                </a:solidFill>
              </a:rPr>
              <a:t>MPS</a:t>
            </a:r>
            <a:endParaRPr lang="en-US" altLang="en-US" sz="1800"/>
          </a:p>
        </p:txBody>
      </p:sp>
      <p:sp>
        <p:nvSpPr>
          <p:cNvPr id="30" name="Line 26">
            <a:extLst>
              <a:ext uri="{FF2B5EF4-FFF2-40B4-BE49-F238E27FC236}">
                <a16:creationId xmlns="" xmlns:a16="http://schemas.microsoft.com/office/drawing/2014/main" id="{4F9D7166-C988-4033-ACCB-1635D9B693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0413" y="3625850"/>
            <a:ext cx="392112" cy="0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27">
            <a:extLst>
              <a:ext uri="{FF2B5EF4-FFF2-40B4-BE49-F238E27FC236}">
                <a16:creationId xmlns="" xmlns:a16="http://schemas.microsoft.com/office/drawing/2014/main" id="{DFAAAE19-77B1-4B5B-AA02-CF5F0D47AEC7}"/>
              </a:ext>
            </a:extLst>
          </p:cNvPr>
          <p:cNvSpPr>
            <a:spLocks/>
          </p:cNvSpPr>
          <p:nvPr/>
        </p:nvSpPr>
        <p:spPr bwMode="auto">
          <a:xfrm>
            <a:off x="7453314" y="3590925"/>
            <a:ext cx="130175" cy="69850"/>
          </a:xfrm>
          <a:custGeom>
            <a:avLst/>
            <a:gdLst>
              <a:gd name="T0" fmla="*/ 2147483646 w 82"/>
              <a:gd name="T1" fmla="*/ 2147483646 h 44"/>
              <a:gd name="T2" fmla="*/ 0 w 82"/>
              <a:gd name="T3" fmla="*/ 2147483646 h 44"/>
              <a:gd name="T4" fmla="*/ 2147483646 w 82"/>
              <a:gd name="T5" fmla="*/ 2147483646 h 44"/>
              <a:gd name="T6" fmla="*/ 0 w 82"/>
              <a:gd name="T7" fmla="*/ 0 h 44"/>
              <a:gd name="T8" fmla="*/ 2147483646 w 82"/>
              <a:gd name="T9" fmla="*/ 2147483646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"/>
              <a:gd name="T16" fmla="*/ 0 h 44"/>
              <a:gd name="T17" fmla="*/ 82 w 82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" h="44">
                <a:moveTo>
                  <a:pt x="82" y="22"/>
                </a:moveTo>
                <a:lnTo>
                  <a:pt x="0" y="44"/>
                </a:lnTo>
                <a:lnTo>
                  <a:pt x="18" y="22"/>
                </a:lnTo>
                <a:lnTo>
                  <a:pt x="0" y="0"/>
                </a:lnTo>
                <a:lnTo>
                  <a:pt x="82" y="22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28">
            <a:extLst>
              <a:ext uri="{FF2B5EF4-FFF2-40B4-BE49-F238E27FC236}">
                <a16:creationId xmlns="" xmlns:a16="http://schemas.microsoft.com/office/drawing/2014/main" id="{14913F6C-A613-4832-B707-A4AF7C489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3476625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FF"/>
                </a:solidFill>
              </a:rPr>
              <a:t>MPS</a:t>
            </a:r>
            <a:endParaRPr lang="en-US" altLang="en-US" sz="1800"/>
          </a:p>
        </p:txBody>
      </p:sp>
      <p:sp>
        <p:nvSpPr>
          <p:cNvPr id="33" name="Line 29">
            <a:extLst>
              <a:ext uri="{FF2B5EF4-FFF2-40B4-BE49-F238E27FC236}">
                <a16:creationId xmlns="" xmlns:a16="http://schemas.microsoft.com/office/drawing/2014/main" id="{FF4F458C-CE7A-4097-8E61-06301320A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3389" y="3663950"/>
            <a:ext cx="390525" cy="0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0">
            <a:extLst>
              <a:ext uri="{FF2B5EF4-FFF2-40B4-BE49-F238E27FC236}">
                <a16:creationId xmlns="" xmlns:a16="http://schemas.microsoft.com/office/drawing/2014/main" id="{5195ED0C-7EF4-4771-ABD7-A07F907ADAFB}"/>
              </a:ext>
            </a:extLst>
          </p:cNvPr>
          <p:cNvSpPr>
            <a:spLocks/>
          </p:cNvSpPr>
          <p:nvPr/>
        </p:nvSpPr>
        <p:spPr bwMode="auto">
          <a:xfrm>
            <a:off x="9664701" y="3629025"/>
            <a:ext cx="131763" cy="69850"/>
          </a:xfrm>
          <a:custGeom>
            <a:avLst/>
            <a:gdLst>
              <a:gd name="T0" fmla="*/ 2147483646 w 83"/>
              <a:gd name="T1" fmla="*/ 2147483646 h 44"/>
              <a:gd name="T2" fmla="*/ 0 w 83"/>
              <a:gd name="T3" fmla="*/ 2147483646 h 44"/>
              <a:gd name="T4" fmla="*/ 2147483646 w 83"/>
              <a:gd name="T5" fmla="*/ 2147483646 h 44"/>
              <a:gd name="T6" fmla="*/ 0 w 83"/>
              <a:gd name="T7" fmla="*/ 0 h 44"/>
              <a:gd name="T8" fmla="*/ 2147483646 w 83"/>
              <a:gd name="T9" fmla="*/ 2147483646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"/>
              <a:gd name="T16" fmla="*/ 0 h 44"/>
              <a:gd name="T17" fmla="*/ 83 w 83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" h="44">
                <a:moveTo>
                  <a:pt x="83" y="22"/>
                </a:moveTo>
                <a:lnTo>
                  <a:pt x="0" y="44"/>
                </a:lnTo>
                <a:lnTo>
                  <a:pt x="19" y="22"/>
                </a:lnTo>
                <a:lnTo>
                  <a:pt x="0" y="0"/>
                </a:lnTo>
                <a:lnTo>
                  <a:pt x="83" y="22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1">
            <a:extLst>
              <a:ext uri="{FF2B5EF4-FFF2-40B4-BE49-F238E27FC236}">
                <a16:creationId xmlns="" xmlns:a16="http://schemas.microsoft.com/office/drawing/2014/main" id="{92064FBD-FE9C-4FAC-BF87-841C64198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488" y="3527425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FF"/>
                </a:solidFill>
              </a:rPr>
              <a:t>MPS</a:t>
            </a:r>
            <a:endParaRPr lang="en-US" altLang="en-US" sz="1800"/>
          </a:p>
        </p:txBody>
      </p:sp>
      <p:sp>
        <p:nvSpPr>
          <p:cNvPr id="36" name="Rectangle 32">
            <a:extLst>
              <a:ext uri="{FF2B5EF4-FFF2-40B4-BE49-F238E27FC236}">
                <a16:creationId xmlns="" xmlns:a16="http://schemas.microsoft.com/office/drawing/2014/main" id="{01276636-8F26-437A-9D7C-ECB5DE491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263" y="3927475"/>
            <a:ext cx="393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FF"/>
                </a:solidFill>
              </a:rPr>
              <a:t>Design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426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9E199630-130B-44FA-91A7-75A0410D1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0209" y="832698"/>
            <a:ext cx="10972800" cy="1143000"/>
          </a:xfrm>
        </p:spPr>
        <p:txBody>
          <a:bodyPr/>
          <a:lstStyle/>
          <a:p>
            <a:pPr algn="ctr"/>
            <a:r>
              <a:rPr lang="en-US" altLang="en-US" dirty="0"/>
              <a:t>How to </a:t>
            </a:r>
            <a:r>
              <a:rPr lang="en-US" altLang="en-US" dirty="0" smtClean="0"/>
              <a:t>Respond</a:t>
            </a:r>
            <a:endParaRPr lang="en-US" alt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="" xmlns:a16="http://schemas.microsoft.com/office/drawing/2014/main" id="{913E2CD0-AEAC-4D42-9E73-F499A1BF98A7}"/>
              </a:ext>
            </a:extLst>
          </p:cNvPr>
          <p:cNvSpPr txBox="1">
            <a:spLocks noChangeArrowheads="1"/>
          </p:cNvSpPr>
          <p:nvPr/>
        </p:nvSpPr>
        <p:spPr>
          <a:xfrm>
            <a:off x="614260" y="2315653"/>
            <a:ext cx="5386917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 dirty="0"/>
              <a:t>Economics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40A5DBCA-69A8-4341-8DDE-E7F48E3B0B02}"/>
              </a:ext>
            </a:extLst>
          </p:cNvPr>
          <p:cNvSpPr txBox="1">
            <a:spLocks noChangeArrowheads="1"/>
          </p:cNvSpPr>
          <p:nvPr/>
        </p:nvSpPr>
        <p:spPr>
          <a:xfrm>
            <a:off x="1062605" y="3295370"/>
            <a:ext cx="5386917" cy="19714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Supplier Relations</a:t>
            </a:r>
          </a:p>
          <a:p>
            <a:r>
              <a:rPr lang="en-US" altLang="en-US" dirty="0"/>
              <a:t>Lead Time Accuracy</a:t>
            </a:r>
          </a:p>
          <a:p>
            <a:r>
              <a:rPr lang="en-US" altLang="en-US" dirty="0"/>
              <a:t>Price Accuracy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="" xmlns:a16="http://schemas.microsoft.com/office/drawing/2014/main" id="{F73273EB-9401-41A4-B6D3-7D49103CF14F}"/>
              </a:ext>
            </a:extLst>
          </p:cNvPr>
          <p:cNvSpPr txBox="1">
            <a:spLocks noChangeArrowheads="1"/>
          </p:cNvSpPr>
          <p:nvPr/>
        </p:nvSpPr>
        <p:spPr>
          <a:xfrm>
            <a:off x="6193368" y="2319681"/>
            <a:ext cx="5389033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 dirty="0" err="1"/>
              <a:t>MISys</a:t>
            </a:r>
            <a:endParaRPr lang="en-US" altLang="en-US" u="sng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="" xmlns:a16="http://schemas.microsoft.com/office/drawing/2014/main" id="{512A10E0-F07C-457A-B609-FE03ADC5A2EF}"/>
              </a:ext>
            </a:extLst>
          </p:cNvPr>
          <p:cNvSpPr txBox="1">
            <a:spLocks noChangeArrowheads="1"/>
          </p:cNvSpPr>
          <p:nvPr/>
        </p:nvSpPr>
        <p:spPr>
          <a:xfrm>
            <a:off x="6512150" y="3295370"/>
            <a:ext cx="5389033" cy="23153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Qualified Suppliers</a:t>
            </a:r>
          </a:p>
          <a:p>
            <a:pPr lvl="1"/>
            <a:r>
              <a:rPr lang="en-US" altLang="en-US" dirty="0"/>
              <a:t>Update LT</a:t>
            </a:r>
          </a:p>
          <a:p>
            <a:pPr lvl="1"/>
            <a:r>
              <a:rPr lang="en-US" altLang="en-US" dirty="0"/>
              <a:t>Update Price</a:t>
            </a:r>
          </a:p>
          <a:p>
            <a:pPr lvl="1"/>
            <a:endParaRPr lang="en-US" alt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="" xmlns:a16="http://schemas.microsoft.com/office/drawing/2014/main" id="{31E9D9D4-0621-4531-83F8-3DF785C5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750"/>
            <a:ext cx="3860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©2020 RAM Supply Chain, LLC</a:t>
            </a:r>
          </a:p>
        </p:txBody>
      </p:sp>
    </p:spTree>
    <p:extLst>
      <p:ext uri="{BB962C8B-B14F-4D97-AF65-F5344CB8AC3E}">
        <p14:creationId xmlns:p14="http://schemas.microsoft.com/office/powerpoint/2010/main" val="11209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ebmail1.networksolutionsemail.com/appsuite/api/image/mail/picture?folder=default0%2FINBOX&amp;id=7063142910195177848&amp;uid=d166ea05d78c4af5a7232d2e9724e4f3%40Open-Xch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webmail1.networksolutionsemail.com/appsuite/api/image/mail/picture?folder=default0%2FINBOX&amp;id=7063142910195177848&amp;uid=d166ea05d78c4af5a7232d2e9724e4f3%40Open-Xchan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webmail1.networksolutionsemail.com/appsuite/api/image/mail/picture?folder=default0%2FINBOX&amp;id=7063142910195177848&amp;uid=d166ea05d78c4af5a7232d2e9724e4f3%40Open-Xchan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988" y="-231775"/>
            <a:ext cx="13011151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8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B76DEC56-0E6F-4C3C-8F62-F381680FC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20752"/>
            <a:ext cx="10972800" cy="1143000"/>
          </a:xfrm>
        </p:spPr>
        <p:txBody>
          <a:bodyPr/>
          <a:lstStyle/>
          <a:p>
            <a:pPr algn="ctr"/>
            <a:r>
              <a:rPr lang="en-US" altLang="en-US" dirty="0"/>
              <a:t>How to Respond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="" xmlns:a16="http://schemas.microsoft.com/office/drawing/2014/main" id="{F65D04FF-2E92-45C7-A112-B3BA10400682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174803"/>
            <a:ext cx="5386917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 dirty="0"/>
              <a:t>Economics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C694FEE9-90B4-4425-AEF3-F1E9E189D601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925616"/>
            <a:ext cx="5386917" cy="3951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Standard Costs</a:t>
            </a:r>
          </a:p>
          <a:p>
            <a:r>
              <a:rPr lang="en-US" altLang="en-US"/>
              <a:t>Unfavorable PPV</a:t>
            </a:r>
          </a:p>
          <a:p>
            <a:r>
              <a:rPr lang="en-US" altLang="en-US"/>
              <a:t>Price Variance</a:t>
            </a:r>
          </a:p>
          <a:p>
            <a:r>
              <a:rPr lang="en-US" altLang="en-US"/>
              <a:t>Cost of Goods Sold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="" xmlns:a16="http://schemas.microsoft.com/office/drawing/2014/main" id="{7ECADAED-53DD-4669-ADDD-AEF18047E1CC}"/>
              </a:ext>
            </a:extLst>
          </p:cNvPr>
          <p:cNvSpPr txBox="1">
            <a:spLocks noChangeArrowheads="1"/>
          </p:cNvSpPr>
          <p:nvPr/>
        </p:nvSpPr>
        <p:spPr>
          <a:xfrm>
            <a:off x="6193368" y="2174803"/>
            <a:ext cx="5389033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 dirty="0" err="1"/>
              <a:t>MISys</a:t>
            </a:r>
            <a:endParaRPr lang="en-US" altLang="en-US" u="sng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D5857B11-7752-4BAC-873F-F5D1BD6FD2A7}"/>
              </a:ext>
            </a:extLst>
          </p:cNvPr>
          <p:cNvSpPr txBox="1">
            <a:spLocks noChangeArrowheads="1"/>
          </p:cNvSpPr>
          <p:nvPr/>
        </p:nvSpPr>
        <p:spPr>
          <a:xfrm>
            <a:off x="6193368" y="2925616"/>
            <a:ext cx="5389033" cy="3951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Update Standards</a:t>
            </a:r>
          </a:p>
          <a:p>
            <a:pPr lvl="1"/>
            <a:r>
              <a:rPr lang="en-US" altLang="en-US" dirty="0"/>
              <a:t>Items with Large Increase</a:t>
            </a:r>
          </a:p>
          <a:p>
            <a:pPr lvl="1"/>
            <a:r>
              <a:rPr lang="en-US" altLang="en-US" dirty="0"/>
              <a:t>Update Price/Standards</a:t>
            </a:r>
          </a:p>
          <a:p>
            <a:pPr lvl="1"/>
            <a:r>
              <a:rPr lang="en-US" altLang="en-US" dirty="0"/>
              <a:t>Inventory Valuation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290D487F-1608-4A5A-9810-7F8C5915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750"/>
            <a:ext cx="3860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©2020 RAM Supply Chain, LLC</a:t>
            </a:r>
          </a:p>
        </p:txBody>
      </p:sp>
    </p:spTree>
    <p:extLst>
      <p:ext uri="{BB962C8B-B14F-4D97-AF65-F5344CB8AC3E}">
        <p14:creationId xmlns:p14="http://schemas.microsoft.com/office/powerpoint/2010/main" val="19820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75FC01CC-6F0E-43A8-9FE8-959D3CD13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64763"/>
            <a:ext cx="10972800" cy="1143000"/>
          </a:xfrm>
        </p:spPr>
        <p:txBody>
          <a:bodyPr/>
          <a:lstStyle/>
          <a:p>
            <a:pPr algn="ctr"/>
            <a:r>
              <a:rPr lang="en-US" altLang="en-US" dirty="0"/>
              <a:t>How to Respond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="" xmlns:a16="http://schemas.microsoft.com/office/drawing/2014/main" id="{7505F1CA-E111-4AA8-B24D-EADD9C86CDEC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174875"/>
            <a:ext cx="5386917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 dirty="0"/>
              <a:t>Economics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67EC1148-703A-4AD2-B5DE-CF2A7269EFDB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030552"/>
            <a:ext cx="5386917" cy="3951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Product Availability</a:t>
            </a:r>
          </a:p>
          <a:p>
            <a:pPr lvl="1"/>
            <a:r>
              <a:rPr lang="en-US" altLang="en-US"/>
              <a:t>Inventory Accuracy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="" xmlns:a16="http://schemas.microsoft.com/office/drawing/2014/main" id="{8FE3D552-8C4B-4C4D-8DD7-02FAD90FBFC2}"/>
              </a:ext>
            </a:extLst>
          </p:cNvPr>
          <p:cNvSpPr txBox="1">
            <a:spLocks noChangeArrowheads="1"/>
          </p:cNvSpPr>
          <p:nvPr/>
        </p:nvSpPr>
        <p:spPr>
          <a:xfrm>
            <a:off x="6193366" y="2174875"/>
            <a:ext cx="5389033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u="sng" dirty="0" err="1"/>
              <a:t>MISys</a:t>
            </a:r>
            <a:endParaRPr lang="en-US" altLang="en-US" u="sng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431FC8F2-F801-4769-9A4B-BBADC0A5E1C2}"/>
              </a:ext>
            </a:extLst>
          </p:cNvPr>
          <p:cNvSpPr txBox="1">
            <a:spLocks noChangeArrowheads="1"/>
          </p:cNvSpPr>
          <p:nvPr/>
        </p:nvSpPr>
        <p:spPr>
          <a:xfrm>
            <a:off x="6193367" y="3030552"/>
            <a:ext cx="5389033" cy="3951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Perform PI</a:t>
            </a:r>
          </a:p>
          <a:p>
            <a:pPr lvl="1"/>
            <a:r>
              <a:rPr lang="en-US" altLang="en-US" dirty="0"/>
              <a:t>Physical Inventory</a:t>
            </a:r>
          </a:p>
          <a:p>
            <a:pPr lvl="1"/>
            <a:r>
              <a:rPr lang="en-US" altLang="en-US" dirty="0"/>
              <a:t>Inventory Valuation</a:t>
            </a:r>
          </a:p>
          <a:p>
            <a:pPr lvl="1"/>
            <a:endParaRPr lang="en-US" alt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486BBAA0-DB2C-473F-91D8-E2379E95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750"/>
            <a:ext cx="3860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©2020 RAM Supply Chain, LLC</a:t>
            </a:r>
          </a:p>
        </p:txBody>
      </p:sp>
    </p:spTree>
    <p:extLst>
      <p:ext uri="{BB962C8B-B14F-4D97-AF65-F5344CB8AC3E}">
        <p14:creationId xmlns:p14="http://schemas.microsoft.com/office/powerpoint/2010/main" val="37183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47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231</Words>
  <Application>Microsoft Office PowerPoint</Application>
  <PresentationFormat>Custom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Supply Chain Disruptions</vt:lpstr>
      <vt:lpstr>PowerPoint Presentation</vt:lpstr>
      <vt:lpstr>How to Respond</vt:lpstr>
      <vt:lpstr>PowerPoint Presentation</vt:lpstr>
      <vt:lpstr>How to Respond</vt:lpstr>
      <vt:lpstr>PowerPoint Presentation</vt:lpstr>
      <vt:lpstr>How to Respond</vt:lpstr>
      <vt:lpstr>PowerPoint Presentation</vt:lpstr>
      <vt:lpstr>How to Respond</vt:lpstr>
      <vt:lpstr>PowerPoint Presentation</vt:lpstr>
      <vt:lpstr>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Byrne</dc:creator>
  <cp:lastModifiedBy>RAM</cp:lastModifiedBy>
  <cp:revision>18</cp:revision>
  <cp:lastPrinted>2022-02-10T11:27:22Z</cp:lastPrinted>
  <dcterms:created xsi:type="dcterms:W3CDTF">2022-02-07T15:54:47Z</dcterms:created>
  <dcterms:modified xsi:type="dcterms:W3CDTF">2022-02-10T18:03:42Z</dcterms:modified>
</cp:coreProperties>
</file>